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85"/>
  </p:notesMasterIdLst>
  <p:handoutMasterIdLst>
    <p:handoutMasterId r:id="rId86"/>
  </p:handoutMasterIdLst>
  <p:sldIdLst>
    <p:sldId id="256" r:id="rId2"/>
    <p:sldId id="615" r:id="rId3"/>
    <p:sldId id="614" r:id="rId4"/>
    <p:sldId id="617" r:id="rId5"/>
    <p:sldId id="618" r:id="rId6"/>
    <p:sldId id="619" r:id="rId7"/>
    <p:sldId id="620" r:id="rId8"/>
    <p:sldId id="622" r:id="rId9"/>
    <p:sldId id="623" r:id="rId10"/>
    <p:sldId id="624" r:id="rId11"/>
    <p:sldId id="625" r:id="rId12"/>
    <p:sldId id="626" r:id="rId13"/>
    <p:sldId id="627" r:id="rId14"/>
    <p:sldId id="628" r:id="rId15"/>
    <p:sldId id="616" r:id="rId16"/>
    <p:sldId id="630" r:id="rId17"/>
    <p:sldId id="631" r:id="rId18"/>
    <p:sldId id="632" r:id="rId19"/>
    <p:sldId id="633" r:id="rId20"/>
    <p:sldId id="634" r:id="rId21"/>
    <p:sldId id="635" r:id="rId22"/>
    <p:sldId id="636" r:id="rId23"/>
    <p:sldId id="629" r:id="rId24"/>
    <p:sldId id="645" r:id="rId25"/>
    <p:sldId id="646" r:id="rId26"/>
    <p:sldId id="647" r:id="rId27"/>
    <p:sldId id="648" r:id="rId28"/>
    <p:sldId id="649" r:id="rId29"/>
    <p:sldId id="650" r:id="rId30"/>
    <p:sldId id="637" r:id="rId31"/>
    <p:sldId id="639" r:id="rId32"/>
    <p:sldId id="638" r:id="rId33"/>
    <p:sldId id="593" r:id="rId34"/>
    <p:sldId id="595" r:id="rId35"/>
    <p:sldId id="596" r:id="rId36"/>
    <p:sldId id="597" r:id="rId37"/>
    <p:sldId id="598" r:id="rId38"/>
    <p:sldId id="640" r:id="rId39"/>
    <p:sldId id="599" r:id="rId40"/>
    <p:sldId id="641" r:id="rId41"/>
    <p:sldId id="511" r:id="rId42"/>
    <p:sldId id="521" r:id="rId43"/>
    <p:sldId id="522" r:id="rId44"/>
    <p:sldId id="613" r:id="rId45"/>
    <p:sldId id="642" r:id="rId46"/>
    <p:sldId id="651" r:id="rId47"/>
    <p:sldId id="523" r:id="rId48"/>
    <p:sldId id="562" r:id="rId49"/>
    <p:sldId id="587" r:id="rId50"/>
    <p:sldId id="589" r:id="rId51"/>
    <p:sldId id="532" r:id="rId52"/>
    <p:sldId id="557" r:id="rId53"/>
    <p:sldId id="533" r:id="rId54"/>
    <p:sldId id="590" r:id="rId55"/>
    <p:sldId id="591" r:id="rId56"/>
    <p:sldId id="601" r:id="rId57"/>
    <p:sldId id="603" r:id="rId58"/>
    <p:sldId id="563" r:id="rId59"/>
    <p:sldId id="565" r:id="rId60"/>
    <p:sldId id="570" r:id="rId61"/>
    <p:sldId id="534" r:id="rId62"/>
    <p:sldId id="571" r:id="rId63"/>
    <p:sldId id="572" r:id="rId64"/>
    <p:sldId id="573" r:id="rId65"/>
    <p:sldId id="606" r:id="rId66"/>
    <p:sldId id="609" r:id="rId67"/>
    <p:sldId id="652" r:id="rId68"/>
    <p:sldId id="539" r:id="rId69"/>
    <p:sldId id="540" r:id="rId70"/>
    <p:sldId id="543" r:id="rId71"/>
    <p:sldId id="545" r:id="rId72"/>
    <p:sldId id="546" r:id="rId73"/>
    <p:sldId id="604" r:id="rId74"/>
    <p:sldId id="605" r:id="rId75"/>
    <p:sldId id="607" r:id="rId76"/>
    <p:sldId id="592" r:id="rId77"/>
    <p:sldId id="536" r:id="rId78"/>
    <p:sldId id="547" r:id="rId79"/>
    <p:sldId id="537" r:id="rId80"/>
    <p:sldId id="550" r:id="rId81"/>
    <p:sldId id="612" r:id="rId82"/>
    <p:sldId id="611" r:id="rId83"/>
    <p:sldId id="268" r:id="rId84"/>
  </p:sldIdLst>
  <p:sldSz cx="9144000" cy="5715000" type="screen16x10"/>
  <p:notesSz cx="6858000" cy="9144000"/>
  <p:defaultTextStyle>
    <a:lvl1pPr marL="0" algn="l" rtl="0" latinLnBrk="0">
      <a:defRPr lang="zh-CN" sz="1800" kern="1200">
        <a:solidFill>
          <a:schemeClr val="tx1"/>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8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1" autoAdjust="0"/>
    <p:restoredTop sz="75396" autoAdjust="0"/>
  </p:normalViewPr>
  <p:slideViewPr>
    <p:cSldViewPr snapToGrid="0">
      <p:cViewPr varScale="1">
        <p:scale>
          <a:sx n="66" d="100"/>
          <a:sy n="66" d="100"/>
        </p:scale>
        <p:origin x="1500" y="72"/>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F12A14-BBD5-45D3-A154-86390CDBDDAB}" type="doc">
      <dgm:prSet loTypeId="urn:microsoft.com/office/officeart/2005/8/layout/process4" loCatId="process" qsTypeId="urn:microsoft.com/office/officeart/2005/8/quickstyle/simple1" qsCatId="simple" csTypeId="urn:microsoft.com/office/officeart/2005/8/colors/colorful3" csCatId="colorful" phldr="1"/>
      <dgm:spPr/>
      <dgm:t>
        <a:bodyPr/>
        <a:lstStyle/>
        <a:p>
          <a:endParaRPr lang="zh-CN" altLang="en-US"/>
        </a:p>
      </dgm:t>
    </dgm:pt>
    <dgm:pt modelId="{0F699531-7A0C-4642-B0FD-5B45E2D4CBC6}">
      <dgm:prSet phldrT="[文本]"/>
      <dgm:spPr/>
      <dgm:t>
        <a:bodyPr/>
        <a:lstStyle/>
        <a:p>
          <a:r>
            <a:rPr lang="en-US" altLang="zh-CN" dirty="0" smtClean="0">
              <a:solidFill>
                <a:srgbClr val="FF0000"/>
              </a:solidFill>
            </a:rPr>
            <a:t>S</a:t>
          </a:r>
          <a:r>
            <a:rPr lang="en-US" altLang="zh-CN" dirty="0" smtClean="0"/>
            <a:t>ample</a:t>
          </a:r>
          <a:endParaRPr lang="zh-CN" altLang="en-US" dirty="0"/>
        </a:p>
      </dgm:t>
    </dgm:pt>
    <dgm:pt modelId="{EDE77713-34F8-494B-BFE8-E7DBE31D0515}" type="parTrans" cxnId="{53861597-8F5A-4172-BAB5-0C6E8004FDBA}">
      <dgm:prSet/>
      <dgm:spPr/>
      <dgm:t>
        <a:bodyPr/>
        <a:lstStyle/>
        <a:p>
          <a:endParaRPr lang="zh-CN" altLang="en-US"/>
        </a:p>
      </dgm:t>
    </dgm:pt>
    <dgm:pt modelId="{E32A8100-5C1A-4975-BC0A-0CF369CA1B69}" type="sibTrans" cxnId="{53861597-8F5A-4172-BAB5-0C6E8004FDBA}">
      <dgm:prSet/>
      <dgm:spPr/>
      <dgm:t>
        <a:bodyPr/>
        <a:lstStyle/>
        <a:p>
          <a:endParaRPr lang="zh-CN" altLang="en-US"/>
        </a:p>
      </dgm:t>
    </dgm:pt>
    <dgm:pt modelId="{EFEB0D2A-7AB5-428B-891C-A8EC71120397}">
      <dgm:prSet phldrT="[文本]" custT="1"/>
      <dgm:spPr/>
      <dgm:t>
        <a:bodyPr/>
        <a:lstStyle/>
        <a:p>
          <a:r>
            <a:rPr lang="zh-CN" altLang="en-US" sz="1050" dirty="0" smtClean="0"/>
            <a:t>数据取样</a:t>
          </a:r>
          <a:endParaRPr lang="zh-CN" altLang="en-US" sz="1050" dirty="0"/>
        </a:p>
      </dgm:t>
    </dgm:pt>
    <dgm:pt modelId="{66267CF5-03D5-4F15-83FB-8FADEFCC5FEE}" type="parTrans" cxnId="{76DF61A1-1ED1-4DC3-958B-E1C9FF0FF6D8}">
      <dgm:prSet/>
      <dgm:spPr/>
      <dgm:t>
        <a:bodyPr/>
        <a:lstStyle/>
        <a:p>
          <a:endParaRPr lang="zh-CN" altLang="en-US"/>
        </a:p>
      </dgm:t>
    </dgm:pt>
    <dgm:pt modelId="{364EA39B-E219-4141-8363-4E1BB4C279F6}" type="sibTrans" cxnId="{76DF61A1-1ED1-4DC3-958B-E1C9FF0FF6D8}">
      <dgm:prSet/>
      <dgm:spPr/>
      <dgm:t>
        <a:bodyPr/>
        <a:lstStyle/>
        <a:p>
          <a:endParaRPr lang="zh-CN" altLang="en-US"/>
        </a:p>
      </dgm:t>
    </dgm:pt>
    <dgm:pt modelId="{F5B17011-EDF2-4837-99FA-64087F4D4963}">
      <dgm:prSet phldrT="[文本]"/>
      <dgm:spPr/>
      <dgm:t>
        <a:bodyPr/>
        <a:lstStyle/>
        <a:p>
          <a:r>
            <a:rPr lang="en-US" altLang="zh-CN" dirty="0" smtClean="0">
              <a:solidFill>
                <a:srgbClr val="FF0000"/>
              </a:solidFill>
            </a:rPr>
            <a:t>E</a:t>
          </a:r>
          <a:r>
            <a:rPr lang="en-US" altLang="zh-CN" dirty="0" smtClean="0"/>
            <a:t>xplore</a:t>
          </a:r>
          <a:endParaRPr lang="zh-CN" altLang="en-US" dirty="0"/>
        </a:p>
      </dgm:t>
    </dgm:pt>
    <dgm:pt modelId="{6B19EF2D-2555-4E46-BC0F-E5B8868552A5}" type="parTrans" cxnId="{A2FE7EB2-52EB-4160-AC21-68F1DBD6417F}">
      <dgm:prSet/>
      <dgm:spPr/>
      <dgm:t>
        <a:bodyPr/>
        <a:lstStyle/>
        <a:p>
          <a:endParaRPr lang="zh-CN" altLang="en-US"/>
        </a:p>
      </dgm:t>
    </dgm:pt>
    <dgm:pt modelId="{E4791EB0-024B-4D89-AB5D-88C6C0E65085}" type="sibTrans" cxnId="{A2FE7EB2-52EB-4160-AC21-68F1DBD6417F}">
      <dgm:prSet/>
      <dgm:spPr/>
      <dgm:t>
        <a:bodyPr/>
        <a:lstStyle/>
        <a:p>
          <a:endParaRPr lang="zh-CN" altLang="en-US"/>
        </a:p>
      </dgm:t>
    </dgm:pt>
    <dgm:pt modelId="{7BF665FB-0EBC-4D01-B976-2A18E0B3CBA6}">
      <dgm:prSet phldrT="[文本]" custT="1"/>
      <dgm:spPr/>
      <dgm:t>
        <a:bodyPr/>
        <a:lstStyle/>
        <a:p>
          <a:r>
            <a:rPr lang="zh-CN" altLang="en-US" sz="1050" dirty="0" smtClean="0"/>
            <a:t>特征探索和分析</a:t>
          </a:r>
          <a:endParaRPr lang="zh-CN" altLang="en-US" sz="1050" dirty="0"/>
        </a:p>
      </dgm:t>
    </dgm:pt>
    <dgm:pt modelId="{0879C512-DB13-4340-AAAB-3A52CCB55094}" type="parTrans" cxnId="{518CD1B0-C14D-4C42-82F3-4B25F49DEBB2}">
      <dgm:prSet/>
      <dgm:spPr/>
      <dgm:t>
        <a:bodyPr/>
        <a:lstStyle/>
        <a:p>
          <a:endParaRPr lang="zh-CN" altLang="en-US"/>
        </a:p>
      </dgm:t>
    </dgm:pt>
    <dgm:pt modelId="{FB1B6D58-B187-4153-8636-CEDECC44A56E}" type="sibTrans" cxnId="{518CD1B0-C14D-4C42-82F3-4B25F49DEBB2}">
      <dgm:prSet/>
      <dgm:spPr/>
      <dgm:t>
        <a:bodyPr/>
        <a:lstStyle/>
        <a:p>
          <a:endParaRPr lang="zh-CN" altLang="en-US"/>
        </a:p>
      </dgm:t>
    </dgm:pt>
    <dgm:pt modelId="{B286ABC5-0140-4398-A47E-67F0797D8667}">
      <dgm:prSet phldrT="[文本]"/>
      <dgm:spPr/>
      <dgm:t>
        <a:bodyPr/>
        <a:lstStyle/>
        <a:p>
          <a:r>
            <a:rPr lang="en-US" altLang="zh-CN" dirty="0" smtClean="0">
              <a:solidFill>
                <a:srgbClr val="FF0000"/>
              </a:solidFill>
            </a:rPr>
            <a:t>M</a:t>
          </a:r>
          <a:r>
            <a:rPr lang="en-US" altLang="zh-CN" dirty="0" smtClean="0"/>
            <a:t>odify</a:t>
          </a:r>
          <a:endParaRPr lang="zh-CN" altLang="en-US" dirty="0"/>
        </a:p>
      </dgm:t>
    </dgm:pt>
    <dgm:pt modelId="{A8E57ABB-D611-455B-9C55-09A07C4F0C81}" type="parTrans" cxnId="{2C52E990-65D2-46D0-923B-423F5B8238B5}">
      <dgm:prSet/>
      <dgm:spPr/>
      <dgm:t>
        <a:bodyPr/>
        <a:lstStyle/>
        <a:p>
          <a:endParaRPr lang="zh-CN" altLang="en-US"/>
        </a:p>
      </dgm:t>
    </dgm:pt>
    <dgm:pt modelId="{A215AEC6-7353-401A-A95E-AFDB8C086A9F}" type="sibTrans" cxnId="{2C52E990-65D2-46D0-923B-423F5B8238B5}">
      <dgm:prSet/>
      <dgm:spPr/>
      <dgm:t>
        <a:bodyPr/>
        <a:lstStyle/>
        <a:p>
          <a:endParaRPr lang="zh-CN" altLang="en-US"/>
        </a:p>
      </dgm:t>
    </dgm:pt>
    <dgm:pt modelId="{1383F41C-2181-49DD-AEDF-A8DC426802F0}">
      <dgm:prSet phldrT="[文本]" custT="1"/>
      <dgm:spPr/>
      <dgm:t>
        <a:bodyPr/>
        <a:lstStyle/>
        <a:p>
          <a:r>
            <a:rPr lang="zh-CN" altLang="en-US" sz="1050" dirty="0" smtClean="0"/>
            <a:t>数据调整</a:t>
          </a:r>
          <a:endParaRPr lang="zh-CN" altLang="en-US" sz="1050" dirty="0"/>
        </a:p>
      </dgm:t>
    </dgm:pt>
    <dgm:pt modelId="{920A2004-0C17-4154-B48A-997159246ED0}" type="parTrans" cxnId="{8888AED4-5532-4B73-B406-E3B0EAEE5C10}">
      <dgm:prSet/>
      <dgm:spPr/>
      <dgm:t>
        <a:bodyPr/>
        <a:lstStyle/>
        <a:p>
          <a:endParaRPr lang="zh-CN" altLang="en-US"/>
        </a:p>
      </dgm:t>
    </dgm:pt>
    <dgm:pt modelId="{13A0F835-9ACE-42AD-9C43-5C6F0E573781}" type="sibTrans" cxnId="{8888AED4-5532-4B73-B406-E3B0EAEE5C10}">
      <dgm:prSet/>
      <dgm:spPr/>
      <dgm:t>
        <a:bodyPr/>
        <a:lstStyle/>
        <a:p>
          <a:endParaRPr lang="zh-CN" altLang="en-US"/>
        </a:p>
      </dgm:t>
    </dgm:pt>
    <dgm:pt modelId="{A592CFD2-8F69-4585-A912-CC78B83DB3CD}">
      <dgm:prSet phldrT="[文本]"/>
      <dgm:spPr/>
      <dgm:t>
        <a:bodyPr/>
        <a:lstStyle/>
        <a:p>
          <a:r>
            <a:rPr lang="en-US" altLang="zh-CN" dirty="0" smtClean="0">
              <a:solidFill>
                <a:srgbClr val="FF0000"/>
              </a:solidFill>
            </a:rPr>
            <a:t>M</a:t>
          </a:r>
          <a:r>
            <a:rPr lang="en-US" altLang="zh-CN" dirty="0" smtClean="0"/>
            <a:t>odel</a:t>
          </a:r>
          <a:endParaRPr lang="zh-CN" altLang="en-US" dirty="0"/>
        </a:p>
      </dgm:t>
    </dgm:pt>
    <dgm:pt modelId="{D54D2165-1E3A-4D08-988A-5535E0D8E26C}" type="parTrans" cxnId="{428E6A91-D5B4-4BFE-BBF4-8A8E8BB8C2BA}">
      <dgm:prSet/>
      <dgm:spPr/>
      <dgm:t>
        <a:bodyPr/>
        <a:lstStyle/>
        <a:p>
          <a:endParaRPr lang="zh-CN" altLang="en-US"/>
        </a:p>
      </dgm:t>
    </dgm:pt>
    <dgm:pt modelId="{F02F7843-2F87-4471-82A2-01FF552FAE94}" type="sibTrans" cxnId="{428E6A91-D5B4-4BFE-BBF4-8A8E8BB8C2BA}">
      <dgm:prSet/>
      <dgm:spPr/>
      <dgm:t>
        <a:bodyPr/>
        <a:lstStyle/>
        <a:p>
          <a:endParaRPr lang="zh-CN" altLang="en-US"/>
        </a:p>
      </dgm:t>
    </dgm:pt>
    <dgm:pt modelId="{8E3B0B76-8D4B-4303-9F3B-84D6C07C5B81}">
      <dgm:prSet phldrT="[文本]" custT="1"/>
      <dgm:spPr/>
      <dgm:t>
        <a:bodyPr/>
        <a:lstStyle/>
        <a:p>
          <a:r>
            <a:rPr lang="zh-CN" altLang="en-US" sz="1050" dirty="0" smtClean="0"/>
            <a:t>模型研发</a:t>
          </a:r>
          <a:endParaRPr lang="zh-CN" altLang="en-US" sz="1050" dirty="0"/>
        </a:p>
      </dgm:t>
    </dgm:pt>
    <dgm:pt modelId="{C6C748F7-627C-4EE7-B34D-F6AB4E2A013D}" type="parTrans" cxnId="{F2897A95-B822-425A-AE47-7F46D979D465}">
      <dgm:prSet/>
      <dgm:spPr/>
      <dgm:t>
        <a:bodyPr/>
        <a:lstStyle/>
        <a:p>
          <a:endParaRPr lang="zh-CN" altLang="en-US"/>
        </a:p>
      </dgm:t>
    </dgm:pt>
    <dgm:pt modelId="{4F22D2E7-962F-4830-BE59-E239ED4C8837}" type="sibTrans" cxnId="{F2897A95-B822-425A-AE47-7F46D979D465}">
      <dgm:prSet/>
      <dgm:spPr/>
      <dgm:t>
        <a:bodyPr/>
        <a:lstStyle/>
        <a:p>
          <a:endParaRPr lang="zh-CN" altLang="en-US"/>
        </a:p>
      </dgm:t>
    </dgm:pt>
    <dgm:pt modelId="{88F38244-9F11-466D-9615-4BEA82AD8628}">
      <dgm:prSet phldrT="[文本]" custT="1"/>
      <dgm:spPr/>
      <dgm:t>
        <a:bodyPr/>
        <a:lstStyle/>
        <a:p>
          <a:r>
            <a:rPr lang="zh-CN" altLang="en-US" sz="1050" dirty="0" smtClean="0"/>
            <a:t>知识发现</a:t>
          </a:r>
          <a:endParaRPr lang="zh-CN" altLang="en-US" sz="1050" dirty="0"/>
        </a:p>
      </dgm:t>
    </dgm:pt>
    <dgm:pt modelId="{DE36DDF8-3EF8-4E10-B270-571B1A5E71D3}" type="parTrans" cxnId="{BB1AD992-CFA3-44A4-9A45-394FD7538380}">
      <dgm:prSet/>
      <dgm:spPr/>
      <dgm:t>
        <a:bodyPr/>
        <a:lstStyle/>
        <a:p>
          <a:endParaRPr lang="zh-CN" altLang="en-US"/>
        </a:p>
      </dgm:t>
    </dgm:pt>
    <dgm:pt modelId="{DAE5FDF9-B834-40B8-99ED-12B97502F1D9}" type="sibTrans" cxnId="{BB1AD992-CFA3-44A4-9A45-394FD7538380}">
      <dgm:prSet/>
      <dgm:spPr/>
      <dgm:t>
        <a:bodyPr/>
        <a:lstStyle/>
        <a:p>
          <a:endParaRPr lang="zh-CN" altLang="en-US"/>
        </a:p>
      </dgm:t>
    </dgm:pt>
    <dgm:pt modelId="{3FF8E053-D02A-4894-9518-DC2DDF08A1F0}">
      <dgm:prSet phldrT="[文本]" custT="1"/>
      <dgm:spPr/>
      <dgm:t>
        <a:bodyPr/>
        <a:lstStyle/>
        <a:p>
          <a:r>
            <a:rPr lang="zh-CN" altLang="en-US" sz="1050" dirty="0" smtClean="0"/>
            <a:t>问题明确化</a:t>
          </a:r>
          <a:endParaRPr lang="zh-CN" altLang="en-US" sz="1050" dirty="0"/>
        </a:p>
      </dgm:t>
    </dgm:pt>
    <dgm:pt modelId="{B0BFE95E-A067-4CBA-8E6C-315AD30F8CBF}" type="parTrans" cxnId="{540E8FA1-707D-4940-A3B8-B9598294C8F2}">
      <dgm:prSet/>
      <dgm:spPr/>
      <dgm:t>
        <a:bodyPr/>
        <a:lstStyle/>
        <a:p>
          <a:endParaRPr lang="zh-CN" altLang="en-US"/>
        </a:p>
      </dgm:t>
    </dgm:pt>
    <dgm:pt modelId="{1A1E9550-21BA-4D14-A03F-DB6603B40BF6}" type="sibTrans" cxnId="{540E8FA1-707D-4940-A3B8-B9598294C8F2}">
      <dgm:prSet/>
      <dgm:spPr/>
      <dgm:t>
        <a:bodyPr/>
        <a:lstStyle/>
        <a:p>
          <a:endParaRPr lang="zh-CN" altLang="en-US"/>
        </a:p>
      </dgm:t>
    </dgm:pt>
    <dgm:pt modelId="{4BB4217D-CE3D-45B5-A268-6546167A49E9}">
      <dgm:prSet phldrT="[文本]" custT="1"/>
      <dgm:spPr/>
      <dgm:t>
        <a:bodyPr/>
        <a:lstStyle/>
        <a:p>
          <a:r>
            <a:rPr lang="zh-CN" altLang="en-US" sz="1050" dirty="0" smtClean="0"/>
            <a:t>技术选择</a:t>
          </a:r>
          <a:endParaRPr lang="zh-CN" altLang="en-US" sz="1050" dirty="0"/>
        </a:p>
      </dgm:t>
    </dgm:pt>
    <dgm:pt modelId="{60875144-8BE1-4851-A81A-2CC1582972BC}" type="parTrans" cxnId="{A2081572-89B2-488B-A713-13DBF48B6B0D}">
      <dgm:prSet/>
      <dgm:spPr/>
      <dgm:t>
        <a:bodyPr/>
        <a:lstStyle/>
        <a:p>
          <a:endParaRPr lang="zh-CN" altLang="en-US"/>
        </a:p>
      </dgm:t>
    </dgm:pt>
    <dgm:pt modelId="{757ECF65-ED09-4066-BB24-3B13088A5BA7}" type="sibTrans" cxnId="{A2081572-89B2-488B-A713-13DBF48B6B0D}">
      <dgm:prSet/>
      <dgm:spPr/>
      <dgm:t>
        <a:bodyPr/>
        <a:lstStyle/>
        <a:p>
          <a:endParaRPr lang="zh-CN" altLang="en-US"/>
        </a:p>
      </dgm:t>
    </dgm:pt>
    <dgm:pt modelId="{61B6725D-9C17-429D-B346-62F95A3295B7}">
      <dgm:prSet phldrT="[文本]" custT="1"/>
      <dgm:spPr/>
      <dgm:t>
        <a:bodyPr/>
        <a:lstStyle/>
        <a:p>
          <a:r>
            <a:rPr lang="zh-CN" altLang="en-US" sz="1050" dirty="0" smtClean="0"/>
            <a:t>数据预处理</a:t>
          </a:r>
          <a:endParaRPr lang="zh-CN" altLang="en-US" sz="1050" dirty="0"/>
        </a:p>
      </dgm:t>
    </dgm:pt>
    <dgm:pt modelId="{91936352-C470-4C0D-9492-EC1A821D409D}" type="parTrans" cxnId="{1D31E485-76CE-4FA8-ACD0-055F69153DDC}">
      <dgm:prSet/>
      <dgm:spPr/>
      <dgm:t>
        <a:bodyPr/>
        <a:lstStyle/>
        <a:p>
          <a:endParaRPr lang="zh-CN" altLang="en-US"/>
        </a:p>
      </dgm:t>
    </dgm:pt>
    <dgm:pt modelId="{0A942A8D-3B37-471E-9475-1B785983E068}" type="sibTrans" cxnId="{1D31E485-76CE-4FA8-ACD0-055F69153DDC}">
      <dgm:prSet/>
      <dgm:spPr/>
      <dgm:t>
        <a:bodyPr/>
        <a:lstStyle/>
        <a:p>
          <a:endParaRPr lang="zh-CN" altLang="en-US"/>
        </a:p>
      </dgm:t>
    </dgm:pt>
    <dgm:pt modelId="{EAF768D3-1EA1-40CB-8966-597DF46C01B7}">
      <dgm:prSet phldrT="[文本]"/>
      <dgm:spPr/>
      <dgm:t>
        <a:bodyPr/>
        <a:lstStyle/>
        <a:p>
          <a:r>
            <a:rPr lang="en-US" altLang="zh-CN" dirty="0" smtClean="0">
              <a:solidFill>
                <a:srgbClr val="FF0000"/>
              </a:solidFill>
            </a:rPr>
            <a:t>A</a:t>
          </a:r>
          <a:r>
            <a:rPr lang="en-US" altLang="zh-CN" dirty="0" smtClean="0"/>
            <a:t>ssess</a:t>
          </a:r>
          <a:endParaRPr lang="zh-CN" altLang="en-US" dirty="0"/>
        </a:p>
      </dgm:t>
    </dgm:pt>
    <dgm:pt modelId="{2D3317AA-87C5-42FA-B854-C039AB5C08AA}" type="parTrans" cxnId="{E4EA0DCD-CDF0-4441-937A-FF51CF1661F4}">
      <dgm:prSet/>
      <dgm:spPr/>
      <dgm:t>
        <a:bodyPr/>
        <a:lstStyle/>
        <a:p>
          <a:endParaRPr lang="zh-CN" altLang="en-US"/>
        </a:p>
      </dgm:t>
    </dgm:pt>
    <dgm:pt modelId="{1C167942-76B4-42D3-A9DE-7FDCFB98FE39}" type="sibTrans" cxnId="{E4EA0DCD-CDF0-4441-937A-FF51CF1661F4}">
      <dgm:prSet/>
      <dgm:spPr/>
      <dgm:t>
        <a:bodyPr/>
        <a:lstStyle/>
        <a:p>
          <a:endParaRPr lang="zh-CN" altLang="en-US"/>
        </a:p>
      </dgm:t>
    </dgm:pt>
    <dgm:pt modelId="{45BB4061-F755-43A0-9486-0E1FEA92813D}">
      <dgm:prSet phldrT="[文本]" custT="1"/>
      <dgm:spPr/>
      <dgm:t>
        <a:bodyPr/>
        <a:lstStyle/>
        <a:p>
          <a:r>
            <a:rPr lang="zh-CN" altLang="en-US" sz="1050" dirty="0" smtClean="0"/>
            <a:t>解释</a:t>
          </a:r>
          <a:endParaRPr lang="zh-CN" altLang="en-US" sz="1050" dirty="0"/>
        </a:p>
      </dgm:t>
    </dgm:pt>
    <dgm:pt modelId="{DD68DD16-6990-4307-A817-6DBC1730A75C}" type="parTrans" cxnId="{8BEF1AAE-0816-48C6-B076-52D29E7873A3}">
      <dgm:prSet/>
      <dgm:spPr/>
      <dgm:t>
        <a:bodyPr/>
        <a:lstStyle/>
        <a:p>
          <a:endParaRPr lang="zh-CN" altLang="en-US"/>
        </a:p>
      </dgm:t>
    </dgm:pt>
    <dgm:pt modelId="{ED0FF82B-056A-491D-B8CF-F231A3662428}" type="sibTrans" cxnId="{8BEF1AAE-0816-48C6-B076-52D29E7873A3}">
      <dgm:prSet/>
      <dgm:spPr/>
      <dgm:t>
        <a:bodyPr/>
        <a:lstStyle/>
        <a:p>
          <a:endParaRPr lang="zh-CN" altLang="en-US"/>
        </a:p>
      </dgm:t>
    </dgm:pt>
    <dgm:pt modelId="{5A96D222-EC71-43B7-AA5D-2D03ACA09D9D}">
      <dgm:prSet phldrT="[文本]" custT="1"/>
      <dgm:spPr/>
      <dgm:t>
        <a:bodyPr/>
        <a:lstStyle/>
        <a:p>
          <a:r>
            <a:rPr lang="zh-CN" altLang="en-US" sz="1050" dirty="0" smtClean="0"/>
            <a:t>评估</a:t>
          </a:r>
          <a:endParaRPr lang="zh-CN" altLang="en-US" sz="1050" dirty="0"/>
        </a:p>
      </dgm:t>
    </dgm:pt>
    <dgm:pt modelId="{4C0DF9F8-831C-47EF-B265-37DFCD5CC195}" type="parTrans" cxnId="{C882A439-AB4A-4B72-84E2-494CBEBFB3C9}">
      <dgm:prSet/>
      <dgm:spPr/>
      <dgm:t>
        <a:bodyPr/>
        <a:lstStyle/>
        <a:p>
          <a:endParaRPr lang="zh-CN" altLang="en-US"/>
        </a:p>
      </dgm:t>
    </dgm:pt>
    <dgm:pt modelId="{D89D86F0-C5BA-4677-AD26-5AEEF21160FD}" type="sibTrans" cxnId="{C882A439-AB4A-4B72-84E2-494CBEBFB3C9}">
      <dgm:prSet/>
      <dgm:spPr/>
      <dgm:t>
        <a:bodyPr/>
        <a:lstStyle/>
        <a:p>
          <a:endParaRPr lang="zh-CN" altLang="en-US"/>
        </a:p>
      </dgm:t>
    </dgm:pt>
    <dgm:pt modelId="{FBBD9DBC-2874-47AA-88A6-7F1BBA4E666A}" type="pres">
      <dgm:prSet presAssocID="{B8F12A14-BBD5-45D3-A154-86390CDBDDAB}" presName="Name0" presStyleCnt="0">
        <dgm:presLayoutVars>
          <dgm:dir/>
          <dgm:animLvl val="lvl"/>
          <dgm:resizeHandles val="exact"/>
        </dgm:presLayoutVars>
      </dgm:prSet>
      <dgm:spPr/>
      <dgm:t>
        <a:bodyPr/>
        <a:lstStyle/>
        <a:p>
          <a:endParaRPr lang="zh-CN" altLang="en-US"/>
        </a:p>
      </dgm:t>
    </dgm:pt>
    <dgm:pt modelId="{CB25A09E-07E1-423B-B405-D6E412F951A3}" type="pres">
      <dgm:prSet presAssocID="{EAF768D3-1EA1-40CB-8966-597DF46C01B7}" presName="boxAndChildren" presStyleCnt="0"/>
      <dgm:spPr/>
      <dgm:t>
        <a:bodyPr/>
        <a:lstStyle/>
        <a:p>
          <a:endParaRPr lang="zh-CN" altLang="en-US"/>
        </a:p>
      </dgm:t>
    </dgm:pt>
    <dgm:pt modelId="{2F69246C-BA48-4723-8CBC-C9CACE37743A}" type="pres">
      <dgm:prSet presAssocID="{EAF768D3-1EA1-40CB-8966-597DF46C01B7}" presName="parentTextBox" presStyleLbl="node1" presStyleIdx="0" presStyleCnt="5"/>
      <dgm:spPr/>
      <dgm:t>
        <a:bodyPr/>
        <a:lstStyle/>
        <a:p>
          <a:endParaRPr lang="zh-CN" altLang="en-US"/>
        </a:p>
      </dgm:t>
    </dgm:pt>
    <dgm:pt modelId="{1C9CCFEF-BE77-4F5A-AEFC-EE9914936BA1}" type="pres">
      <dgm:prSet presAssocID="{EAF768D3-1EA1-40CB-8966-597DF46C01B7}" presName="entireBox" presStyleLbl="node1" presStyleIdx="0" presStyleCnt="5"/>
      <dgm:spPr/>
      <dgm:t>
        <a:bodyPr/>
        <a:lstStyle/>
        <a:p>
          <a:endParaRPr lang="zh-CN" altLang="en-US"/>
        </a:p>
      </dgm:t>
    </dgm:pt>
    <dgm:pt modelId="{0DEF0D47-D797-4BAF-B360-67E7B63DFE53}" type="pres">
      <dgm:prSet presAssocID="{EAF768D3-1EA1-40CB-8966-597DF46C01B7}" presName="descendantBox" presStyleCnt="0"/>
      <dgm:spPr/>
      <dgm:t>
        <a:bodyPr/>
        <a:lstStyle/>
        <a:p>
          <a:endParaRPr lang="zh-CN" altLang="en-US"/>
        </a:p>
      </dgm:t>
    </dgm:pt>
    <dgm:pt modelId="{B30FE2E8-5691-4F63-A636-6757CD99D401}" type="pres">
      <dgm:prSet presAssocID="{45BB4061-F755-43A0-9486-0E1FEA92813D}" presName="childTextBox" presStyleLbl="fgAccFollowNode1" presStyleIdx="0" presStyleCnt="10">
        <dgm:presLayoutVars>
          <dgm:bulletEnabled val="1"/>
        </dgm:presLayoutVars>
      </dgm:prSet>
      <dgm:spPr/>
      <dgm:t>
        <a:bodyPr/>
        <a:lstStyle/>
        <a:p>
          <a:endParaRPr lang="zh-CN" altLang="en-US"/>
        </a:p>
      </dgm:t>
    </dgm:pt>
    <dgm:pt modelId="{95101757-D821-40BD-90A8-0BF6F05D3681}" type="pres">
      <dgm:prSet presAssocID="{5A96D222-EC71-43B7-AA5D-2D03ACA09D9D}" presName="childTextBox" presStyleLbl="fgAccFollowNode1" presStyleIdx="1" presStyleCnt="10">
        <dgm:presLayoutVars>
          <dgm:bulletEnabled val="1"/>
        </dgm:presLayoutVars>
      </dgm:prSet>
      <dgm:spPr/>
      <dgm:t>
        <a:bodyPr/>
        <a:lstStyle/>
        <a:p>
          <a:endParaRPr lang="zh-CN" altLang="en-US"/>
        </a:p>
      </dgm:t>
    </dgm:pt>
    <dgm:pt modelId="{1B834594-33D2-4E53-AB1B-9293CC921721}" type="pres">
      <dgm:prSet presAssocID="{F02F7843-2F87-4471-82A2-01FF552FAE94}" presName="sp" presStyleCnt="0"/>
      <dgm:spPr/>
      <dgm:t>
        <a:bodyPr/>
        <a:lstStyle/>
        <a:p>
          <a:endParaRPr lang="zh-CN" altLang="en-US"/>
        </a:p>
      </dgm:t>
    </dgm:pt>
    <dgm:pt modelId="{733716BD-D25C-4314-98B3-D78ED4A0775D}" type="pres">
      <dgm:prSet presAssocID="{A592CFD2-8F69-4585-A912-CC78B83DB3CD}" presName="arrowAndChildren" presStyleCnt="0"/>
      <dgm:spPr/>
      <dgm:t>
        <a:bodyPr/>
        <a:lstStyle/>
        <a:p>
          <a:endParaRPr lang="zh-CN" altLang="en-US"/>
        </a:p>
      </dgm:t>
    </dgm:pt>
    <dgm:pt modelId="{3C5E9E57-49BD-4B50-A7C8-A93A10350E67}" type="pres">
      <dgm:prSet presAssocID="{A592CFD2-8F69-4585-A912-CC78B83DB3CD}" presName="parentTextArrow" presStyleLbl="node1" presStyleIdx="0" presStyleCnt="5"/>
      <dgm:spPr/>
      <dgm:t>
        <a:bodyPr/>
        <a:lstStyle/>
        <a:p>
          <a:endParaRPr lang="zh-CN" altLang="en-US"/>
        </a:p>
      </dgm:t>
    </dgm:pt>
    <dgm:pt modelId="{CEB1A573-6FA9-4F66-A83B-BCB360279E27}" type="pres">
      <dgm:prSet presAssocID="{A592CFD2-8F69-4585-A912-CC78B83DB3CD}" presName="arrow" presStyleLbl="node1" presStyleIdx="1" presStyleCnt="5"/>
      <dgm:spPr/>
      <dgm:t>
        <a:bodyPr/>
        <a:lstStyle/>
        <a:p>
          <a:endParaRPr lang="zh-CN" altLang="en-US"/>
        </a:p>
      </dgm:t>
    </dgm:pt>
    <dgm:pt modelId="{D9030BCA-B1C4-46C9-9DA2-C2327116E7DC}" type="pres">
      <dgm:prSet presAssocID="{A592CFD2-8F69-4585-A912-CC78B83DB3CD}" presName="descendantArrow" presStyleCnt="0"/>
      <dgm:spPr/>
      <dgm:t>
        <a:bodyPr/>
        <a:lstStyle/>
        <a:p>
          <a:endParaRPr lang="zh-CN" altLang="en-US"/>
        </a:p>
      </dgm:t>
    </dgm:pt>
    <dgm:pt modelId="{13F5372D-CDE7-48B7-A50D-24859AC87C3D}" type="pres">
      <dgm:prSet presAssocID="{8E3B0B76-8D4B-4303-9F3B-84D6C07C5B81}" presName="childTextArrow" presStyleLbl="fgAccFollowNode1" presStyleIdx="2" presStyleCnt="10">
        <dgm:presLayoutVars>
          <dgm:bulletEnabled val="1"/>
        </dgm:presLayoutVars>
      </dgm:prSet>
      <dgm:spPr/>
      <dgm:t>
        <a:bodyPr/>
        <a:lstStyle/>
        <a:p>
          <a:endParaRPr lang="zh-CN" altLang="en-US"/>
        </a:p>
      </dgm:t>
    </dgm:pt>
    <dgm:pt modelId="{C98403CD-2084-41FB-9AD2-5E3364BAE139}" type="pres">
      <dgm:prSet presAssocID="{88F38244-9F11-466D-9615-4BEA82AD8628}" presName="childTextArrow" presStyleLbl="fgAccFollowNode1" presStyleIdx="3" presStyleCnt="10">
        <dgm:presLayoutVars>
          <dgm:bulletEnabled val="1"/>
        </dgm:presLayoutVars>
      </dgm:prSet>
      <dgm:spPr/>
      <dgm:t>
        <a:bodyPr/>
        <a:lstStyle/>
        <a:p>
          <a:endParaRPr lang="zh-CN" altLang="en-US"/>
        </a:p>
      </dgm:t>
    </dgm:pt>
    <dgm:pt modelId="{D3300DF9-87A6-42BF-B4AC-7AB96394536D}" type="pres">
      <dgm:prSet presAssocID="{A215AEC6-7353-401A-A95E-AFDB8C086A9F}" presName="sp" presStyleCnt="0"/>
      <dgm:spPr/>
      <dgm:t>
        <a:bodyPr/>
        <a:lstStyle/>
        <a:p>
          <a:endParaRPr lang="zh-CN" altLang="en-US"/>
        </a:p>
      </dgm:t>
    </dgm:pt>
    <dgm:pt modelId="{C38F46BA-F92C-4F5E-9577-B223687CA20D}" type="pres">
      <dgm:prSet presAssocID="{B286ABC5-0140-4398-A47E-67F0797D8667}" presName="arrowAndChildren" presStyleCnt="0"/>
      <dgm:spPr/>
      <dgm:t>
        <a:bodyPr/>
        <a:lstStyle/>
        <a:p>
          <a:endParaRPr lang="zh-CN" altLang="en-US"/>
        </a:p>
      </dgm:t>
    </dgm:pt>
    <dgm:pt modelId="{6AF5DD5E-9F63-4461-BCD4-C87DFBA3A4DA}" type="pres">
      <dgm:prSet presAssocID="{B286ABC5-0140-4398-A47E-67F0797D8667}" presName="parentTextArrow" presStyleLbl="node1" presStyleIdx="1" presStyleCnt="5"/>
      <dgm:spPr/>
      <dgm:t>
        <a:bodyPr/>
        <a:lstStyle/>
        <a:p>
          <a:endParaRPr lang="zh-CN" altLang="en-US"/>
        </a:p>
      </dgm:t>
    </dgm:pt>
    <dgm:pt modelId="{7986B89C-2287-459F-B768-E11895E280AC}" type="pres">
      <dgm:prSet presAssocID="{B286ABC5-0140-4398-A47E-67F0797D8667}" presName="arrow" presStyleLbl="node1" presStyleIdx="2" presStyleCnt="5"/>
      <dgm:spPr/>
      <dgm:t>
        <a:bodyPr/>
        <a:lstStyle/>
        <a:p>
          <a:endParaRPr lang="zh-CN" altLang="en-US"/>
        </a:p>
      </dgm:t>
    </dgm:pt>
    <dgm:pt modelId="{BD60AA50-0792-4DAF-ABDD-D6A9E1EDAD4C}" type="pres">
      <dgm:prSet presAssocID="{B286ABC5-0140-4398-A47E-67F0797D8667}" presName="descendantArrow" presStyleCnt="0"/>
      <dgm:spPr/>
      <dgm:t>
        <a:bodyPr/>
        <a:lstStyle/>
        <a:p>
          <a:endParaRPr lang="zh-CN" altLang="en-US"/>
        </a:p>
      </dgm:t>
    </dgm:pt>
    <dgm:pt modelId="{11FDF715-D319-43E3-A445-CB813450B229}" type="pres">
      <dgm:prSet presAssocID="{3FF8E053-D02A-4894-9518-DC2DDF08A1F0}" presName="childTextArrow" presStyleLbl="fgAccFollowNode1" presStyleIdx="4" presStyleCnt="10">
        <dgm:presLayoutVars>
          <dgm:bulletEnabled val="1"/>
        </dgm:presLayoutVars>
      </dgm:prSet>
      <dgm:spPr/>
      <dgm:t>
        <a:bodyPr/>
        <a:lstStyle/>
        <a:p>
          <a:endParaRPr lang="zh-CN" altLang="en-US"/>
        </a:p>
      </dgm:t>
    </dgm:pt>
    <dgm:pt modelId="{5D3B2631-DF1F-41AB-87AA-AFF78D54470D}" type="pres">
      <dgm:prSet presAssocID="{1383F41C-2181-49DD-AEDF-A8DC426802F0}" presName="childTextArrow" presStyleLbl="fgAccFollowNode1" presStyleIdx="5" presStyleCnt="10">
        <dgm:presLayoutVars>
          <dgm:bulletEnabled val="1"/>
        </dgm:presLayoutVars>
      </dgm:prSet>
      <dgm:spPr/>
      <dgm:t>
        <a:bodyPr/>
        <a:lstStyle/>
        <a:p>
          <a:endParaRPr lang="zh-CN" altLang="en-US"/>
        </a:p>
      </dgm:t>
    </dgm:pt>
    <dgm:pt modelId="{A1E82D03-308D-4D24-81A3-CEB0504670D6}" type="pres">
      <dgm:prSet presAssocID="{4BB4217D-CE3D-45B5-A268-6546167A49E9}" presName="childTextArrow" presStyleLbl="fgAccFollowNode1" presStyleIdx="6" presStyleCnt="10">
        <dgm:presLayoutVars>
          <dgm:bulletEnabled val="1"/>
        </dgm:presLayoutVars>
      </dgm:prSet>
      <dgm:spPr/>
      <dgm:t>
        <a:bodyPr/>
        <a:lstStyle/>
        <a:p>
          <a:endParaRPr lang="zh-CN" altLang="en-US"/>
        </a:p>
      </dgm:t>
    </dgm:pt>
    <dgm:pt modelId="{DAC6666E-C149-4C84-A46C-73D28DCBD25E}" type="pres">
      <dgm:prSet presAssocID="{E4791EB0-024B-4D89-AB5D-88C6C0E65085}" presName="sp" presStyleCnt="0"/>
      <dgm:spPr/>
      <dgm:t>
        <a:bodyPr/>
        <a:lstStyle/>
        <a:p>
          <a:endParaRPr lang="zh-CN" altLang="en-US"/>
        </a:p>
      </dgm:t>
    </dgm:pt>
    <dgm:pt modelId="{11B1570B-5748-465A-8FBC-163098CE0E92}" type="pres">
      <dgm:prSet presAssocID="{F5B17011-EDF2-4837-99FA-64087F4D4963}" presName="arrowAndChildren" presStyleCnt="0"/>
      <dgm:spPr/>
      <dgm:t>
        <a:bodyPr/>
        <a:lstStyle/>
        <a:p>
          <a:endParaRPr lang="zh-CN" altLang="en-US"/>
        </a:p>
      </dgm:t>
    </dgm:pt>
    <dgm:pt modelId="{EE1170B9-6EDF-4126-8F9E-12D050E86A26}" type="pres">
      <dgm:prSet presAssocID="{F5B17011-EDF2-4837-99FA-64087F4D4963}" presName="parentTextArrow" presStyleLbl="node1" presStyleIdx="2" presStyleCnt="5"/>
      <dgm:spPr/>
      <dgm:t>
        <a:bodyPr/>
        <a:lstStyle/>
        <a:p>
          <a:endParaRPr lang="zh-CN" altLang="en-US"/>
        </a:p>
      </dgm:t>
    </dgm:pt>
    <dgm:pt modelId="{C2000DF0-D22C-4770-A46F-75226F6A64F9}" type="pres">
      <dgm:prSet presAssocID="{F5B17011-EDF2-4837-99FA-64087F4D4963}" presName="arrow" presStyleLbl="node1" presStyleIdx="3" presStyleCnt="5"/>
      <dgm:spPr/>
      <dgm:t>
        <a:bodyPr/>
        <a:lstStyle/>
        <a:p>
          <a:endParaRPr lang="zh-CN" altLang="en-US"/>
        </a:p>
      </dgm:t>
    </dgm:pt>
    <dgm:pt modelId="{4AB059E0-C211-44C4-B858-0D0D90AD5A9A}" type="pres">
      <dgm:prSet presAssocID="{F5B17011-EDF2-4837-99FA-64087F4D4963}" presName="descendantArrow" presStyleCnt="0"/>
      <dgm:spPr/>
      <dgm:t>
        <a:bodyPr/>
        <a:lstStyle/>
        <a:p>
          <a:endParaRPr lang="zh-CN" altLang="en-US"/>
        </a:p>
      </dgm:t>
    </dgm:pt>
    <dgm:pt modelId="{F73444E7-F866-472A-8EE5-6443F850A208}" type="pres">
      <dgm:prSet presAssocID="{61B6725D-9C17-429D-B346-62F95A3295B7}" presName="childTextArrow" presStyleLbl="fgAccFollowNode1" presStyleIdx="7" presStyleCnt="10">
        <dgm:presLayoutVars>
          <dgm:bulletEnabled val="1"/>
        </dgm:presLayoutVars>
      </dgm:prSet>
      <dgm:spPr/>
      <dgm:t>
        <a:bodyPr/>
        <a:lstStyle/>
        <a:p>
          <a:endParaRPr lang="zh-CN" altLang="en-US"/>
        </a:p>
      </dgm:t>
    </dgm:pt>
    <dgm:pt modelId="{DB369CFC-E38F-4249-B8B7-AB0472C7CA7E}" type="pres">
      <dgm:prSet presAssocID="{7BF665FB-0EBC-4D01-B976-2A18E0B3CBA6}" presName="childTextArrow" presStyleLbl="fgAccFollowNode1" presStyleIdx="8" presStyleCnt="10">
        <dgm:presLayoutVars>
          <dgm:bulletEnabled val="1"/>
        </dgm:presLayoutVars>
      </dgm:prSet>
      <dgm:spPr/>
      <dgm:t>
        <a:bodyPr/>
        <a:lstStyle/>
        <a:p>
          <a:endParaRPr lang="zh-CN" altLang="en-US"/>
        </a:p>
      </dgm:t>
    </dgm:pt>
    <dgm:pt modelId="{49F445C2-D65E-4AAD-BAB8-F641831D4CBA}" type="pres">
      <dgm:prSet presAssocID="{E32A8100-5C1A-4975-BC0A-0CF369CA1B69}" presName="sp" presStyleCnt="0"/>
      <dgm:spPr/>
      <dgm:t>
        <a:bodyPr/>
        <a:lstStyle/>
        <a:p>
          <a:endParaRPr lang="zh-CN" altLang="en-US"/>
        </a:p>
      </dgm:t>
    </dgm:pt>
    <dgm:pt modelId="{D621934A-285C-453B-AD44-B2014E4D643C}" type="pres">
      <dgm:prSet presAssocID="{0F699531-7A0C-4642-B0FD-5B45E2D4CBC6}" presName="arrowAndChildren" presStyleCnt="0"/>
      <dgm:spPr/>
      <dgm:t>
        <a:bodyPr/>
        <a:lstStyle/>
        <a:p>
          <a:endParaRPr lang="zh-CN" altLang="en-US"/>
        </a:p>
      </dgm:t>
    </dgm:pt>
    <dgm:pt modelId="{9F0895A0-1E7F-4090-B1A3-77BD6D938995}" type="pres">
      <dgm:prSet presAssocID="{0F699531-7A0C-4642-B0FD-5B45E2D4CBC6}" presName="parentTextArrow" presStyleLbl="node1" presStyleIdx="3" presStyleCnt="5"/>
      <dgm:spPr/>
      <dgm:t>
        <a:bodyPr/>
        <a:lstStyle/>
        <a:p>
          <a:endParaRPr lang="zh-CN" altLang="en-US"/>
        </a:p>
      </dgm:t>
    </dgm:pt>
    <dgm:pt modelId="{45345AD7-84E1-4FD4-A0CB-6A4896D86E6F}" type="pres">
      <dgm:prSet presAssocID="{0F699531-7A0C-4642-B0FD-5B45E2D4CBC6}" presName="arrow" presStyleLbl="node1" presStyleIdx="4" presStyleCnt="5" custLinFactNeighborX="-5014" custLinFactNeighborY="-8768"/>
      <dgm:spPr/>
      <dgm:t>
        <a:bodyPr/>
        <a:lstStyle/>
        <a:p>
          <a:endParaRPr lang="zh-CN" altLang="en-US"/>
        </a:p>
      </dgm:t>
    </dgm:pt>
    <dgm:pt modelId="{74150855-D8B7-4D8C-A34C-5736F9FE5D1E}" type="pres">
      <dgm:prSet presAssocID="{0F699531-7A0C-4642-B0FD-5B45E2D4CBC6}" presName="descendantArrow" presStyleCnt="0"/>
      <dgm:spPr/>
      <dgm:t>
        <a:bodyPr/>
        <a:lstStyle/>
        <a:p>
          <a:endParaRPr lang="zh-CN" altLang="en-US"/>
        </a:p>
      </dgm:t>
    </dgm:pt>
    <dgm:pt modelId="{6209DDF7-0254-4F0D-831D-F71FAB980911}" type="pres">
      <dgm:prSet presAssocID="{EFEB0D2A-7AB5-428B-891C-A8EC71120397}" presName="childTextArrow" presStyleLbl="fgAccFollowNode1" presStyleIdx="9" presStyleCnt="10">
        <dgm:presLayoutVars>
          <dgm:bulletEnabled val="1"/>
        </dgm:presLayoutVars>
      </dgm:prSet>
      <dgm:spPr/>
      <dgm:t>
        <a:bodyPr/>
        <a:lstStyle/>
        <a:p>
          <a:endParaRPr lang="zh-CN" altLang="en-US"/>
        </a:p>
      </dgm:t>
    </dgm:pt>
  </dgm:ptLst>
  <dgm:cxnLst>
    <dgm:cxn modelId="{A2FE7EB2-52EB-4160-AC21-68F1DBD6417F}" srcId="{B8F12A14-BBD5-45D3-A154-86390CDBDDAB}" destId="{F5B17011-EDF2-4837-99FA-64087F4D4963}" srcOrd="1" destOrd="0" parTransId="{6B19EF2D-2555-4E46-BC0F-E5B8868552A5}" sibTransId="{E4791EB0-024B-4D89-AB5D-88C6C0E65085}"/>
    <dgm:cxn modelId="{53861597-8F5A-4172-BAB5-0C6E8004FDBA}" srcId="{B8F12A14-BBD5-45D3-A154-86390CDBDDAB}" destId="{0F699531-7A0C-4642-B0FD-5B45E2D4CBC6}" srcOrd="0" destOrd="0" parTransId="{EDE77713-34F8-494B-BFE8-E7DBE31D0515}" sibTransId="{E32A8100-5C1A-4975-BC0A-0CF369CA1B69}"/>
    <dgm:cxn modelId="{43F22882-0EC7-4BDE-ADB3-FEC8172703A6}" type="presOf" srcId="{4BB4217D-CE3D-45B5-A268-6546167A49E9}" destId="{A1E82D03-308D-4D24-81A3-CEB0504670D6}" srcOrd="0" destOrd="0" presId="urn:microsoft.com/office/officeart/2005/8/layout/process4"/>
    <dgm:cxn modelId="{C882A439-AB4A-4B72-84E2-494CBEBFB3C9}" srcId="{EAF768D3-1EA1-40CB-8966-597DF46C01B7}" destId="{5A96D222-EC71-43B7-AA5D-2D03ACA09D9D}" srcOrd="1" destOrd="0" parTransId="{4C0DF9F8-831C-47EF-B265-37DFCD5CC195}" sibTransId="{D89D86F0-C5BA-4677-AD26-5AEEF21160FD}"/>
    <dgm:cxn modelId="{50ADCF15-B1EE-4E86-9A67-A08C7FB38E37}" type="presOf" srcId="{A592CFD2-8F69-4585-A912-CC78B83DB3CD}" destId="{3C5E9E57-49BD-4B50-A7C8-A93A10350E67}" srcOrd="0" destOrd="0" presId="urn:microsoft.com/office/officeart/2005/8/layout/process4"/>
    <dgm:cxn modelId="{518CD1B0-C14D-4C42-82F3-4B25F49DEBB2}" srcId="{F5B17011-EDF2-4837-99FA-64087F4D4963}" destId="{7BF665FB-0EBC-4D01-B976-2A18E0B3CBA6}" srcOrd="1" destOrd="0" parTransId="{0879C512-DB13-4340-AAAB-3A52CCB55094}" sibTransId="{FB1B6D58-B187-4153-8636-CEDECC44A56E}"/>
    <dgm:cxn modelId="{1D31E485-76CE-4FA8-ACD0-055F69153DDC}" srcId="{F5B17011-EDF2-4837-99FA-64087F4D4963}" destId="{61B6725D-9C17-429D-B346-62F95A3295B7}" srcOrd="0" destOrd="0" parTransId="{91936352-C470-4C0D-9492-EC1A821D409D}" sibTransId="{0A942A8D-3B37-471E-9475-1B785983E068}"/>
    <dgm:cxn modelId="{9134E193-2B03-4AD7-8E63-C775DD71A114}" type="presOf" srcId="{B286ABC5-0140-4398-A47E-67F0797D8667}" destId="{7986B89C-2287-459F-B768-E11895E280AC}" srcOrd="1" destOrd="0" presId="urn:microsoft.com/office/officeart/2005/8/layout/process4"/>
    <dgm:cxn modelId="{864A90DB-D4B9-468E-BCC0-1BB0298C2662}" type="presOf" srcId="{0F699531-7A0C-4642-B0FD-5B45E2D4CBC6}" destId="{45345AD7-84E1-4FD4-A0CB-6A4896D86E6F}" srcOrd="1" destOrd="0" presId="urn:microsoft.com/office/officeart/2005/8/layout/process4"/>
    <dgm:cxn modelId="{A2081572-89B2-488B-A713-13DBF48B6B0D}" srcId="{B286ABC5-0140-4398-A47E-67F0797D8667}" destId="{4BB4217D-CE3D-45B5-A268-6546167A49E9}" srcOrd="2" destOrd="0" parTransId="{60875144-8BE1-4851-A81A-2CC1582972BC}" sibTransId="{757ECF65-ED09-4066-BB24-3B13088A5BA7}"/>
    <dgm:cxn modelId="{A6C20429-6CCC-4712-A02A-5A391821EAC3}" type="presOf" srcId="{8E3B0B76-8D4B-4303-9F3B-84D6C07C5B81}" destId="{13F5372D-CDE7-48B7-A50D-24859AC87C3D}" srcOrd="0" destOrd="0" presId="urn:microsoft.com/office/officeart/2005/8/layout/process4"/>
    <dgm:cxn modelId="{40FAD309-D4F6-431A-8547-134CB936A740}" type="presOf" srcId="{45BB4061-F755-43A0-9486-0E1FEA92813D}" destId="{B30FE2E8-5691-4F63-A636-6757CD99D401}" srcOrd="0" destOrd="0" presId="urn:microsoft.com/office/officeart/2005/8/layout/process4"/>
    <dgm:cxn modelId="{2D41E543-335E-493F-8978-2FC63EBD1AB4}" type="presOf" srcId="{B8F12A14-BBD5-45D3-A154-86390CDBDDAB}" destId="{FBBD9DBC-2874-47AA-88A6-7F1BBA4E666A}" srcOrd="0" destOrd="0" presId="urn:microsoft.com/office/officeart/2005/8/layout/process4"/>
    <dgm:cxn modelId="{9C5AD7EA-90FA-4173-8825-5682567798BD}" type="presOf" srcId="{A592CFD2-8F69-4585-A912-CC78B83DB3CD}" destId="{CEB1A573-6FA9-4F66-A83B-BCB360279E27}" srcOrd="1" destOrd="0" presId="urn:microsoft.com/office/officeart/2005/8/layout/process4"/>
    <dgm:cxn modelId="{428E6A91-D5B4-4BFE-BBF4-8A8E8BB8C2BA}" srcId="{B8F12A14-BBD5-45D3-A154-86390CDBDDAB}" destId="{A592CFD2-8F69-4585-A912-CC78B83DB3CD}" srcOrd="3" destOrd="0" parTransId="{D54D2165-1E3A-4D08-988A-5535E0D8E26C}" sibTransId="{F02F7843-2F87-4471-82A2-01FF552FAE94}"/>
    <dgm:cxn modelId="{8BEF1AAE-0816-48C6-B076-52D29E7873A3}" srcId="{EAF768D3-1EA1-40CB-8966-597DF46C01B7}" destId="{45BB4061-F755-43A0-9486-0E1FEA92813D}" srcOrd="0" destOrd="0" parTransId="{DD68DD16-6990-4307-A817-6DBC1730A75C}" sibTransId="{ED0FF82B-056A-491D-B8CF-F231A3662428}"/>
    <dgm:cxn modelId="{BB1AD992-CFA3-44A4-9A45-394FD7538380}" srcId="{A592CFD2-8F69-4585-A912-CC78B83DB3CD}" destId="{88F38244-9F11-466D-9615-4BEA82AD8628}" srcOrd="1" destOrd="0" parTransId="{DE36DDF8-3EF8-4E10-B270-571B1A5E71D3}" sibTransId="{DAE5FDF9-B834-40B8-99ED-12B97502F1D9}"/>
    <dgm:cxn modelId="{CEE54C7F-E515-4705-8353-79708874F7FF}" type="presOf" srcId="{B286ABC5-0140-4398-A47E-67F0797D8667}" destId="{6AF5DD5E-9F63-4461-BCD4-C87DFBA3A4DA}" srcOrd="0" destOrd="0" presId="urn:microsoft.com/office/officeart/2005/8/layout/process4"/>
    <dgm:cxn modelId="{14E18608-F468-43BC-BDB6-A66780992804}" type="presOf" srcId="{5A96D222-EC71-43B7-AA5D-2D03ACA09D9D}" destId="{95101757-D821-40BD-90A8-0BF6F05D3681}" srcOrd="0" destOrd="0" presId="urn:microsoft.com/office/officeart/2005/8/layout/process4"/>
    <dgm:cxn modelId="{C9ED0A4A-1B2C-4839-B743-40D86B3F27AA}" type="presOf" srcId="{0F699531-7A0C-4642-B0FD-5B45E2D4CBC6}" destId="{9F0895A0-1E7F-4090-B1A3-77BD6D938995}" srcOrd="0" destOrd="0" presId="urn:microsoft.com/office/officeart/2005/8/layout/process4"/>
    <dgm:cxn modelId="{D87F410C-5F01-48A4-AC32-67FDA19F9EF5}" type="presOf" srcId="{1383F41C-2181-49DD-AEDF-A8DC426802F0}" destId="{5D3B2631-DF1F-41AB-87AA-AFF78D54470D}" srcOrd="0" destOrd="0" presId="urn:microsoft.com/office/officeart/2005/8/layout/process4"/>
    <dgm:cxn modelId="{9B67ACEB-509C-4BE6-B56E-5DBC34E1E73A}" type="presOf" srcId="{88F38244-9F11-466D-9615-4BEA82AD8628}" destId="{C98403CD-2084-41FB-9AD2-5E3364BAE139}" srcOrd="0" destOrd="0" presId="urn:microsoft.com/office/officeart/2005/8/layout/process4"/>
    <dgm:cxn modelId="{2C52E990-65D2-46D0-923B-423F5B8238B5}" srcId="{B8F12A14-BBD5-45D3-A154-86390CDBDDAB}" destId="{B286ABC5-0140-4398-A47E-67F0797D8667}" srcOrd="2" destOrd="0" parTransId="{A8E57ABB-D611-455B-9C55-09A07C4F0C81}" sibTransId="{A215AEC6-7353-401A-A95E-AFDB8C086A9F}"/>
    <dgm:cxn modelId="{B1202793-F939-43CF-99A1-0D0979707925}" type="presOf" srcId="{EAF768D3-1EA1-40CB-8966-597DF46C01B7}" destId="{2F69246C-BA48-4723-8CBC-C9CACE37743A}" srcOrd="0" destOrd="0" presId="urn:microsoft.com/office/officeart/2005/8/layout/process4"/>
    <dgm:cxn modelId="{DCFC5626-08A9-469A-AA69-2114C4B8A37A}" type="presOf" srcId="{EFEB0D2A-7AB5-428B-891C-A8EC71120397}" destId="{6209DDF7-0254-4F0D-831D-F71FAB980911}" srcOrd="0" destOrd="0" presId="urn:microsoft.com/office/officeart/2005/8/layout/process4"/>
    <dgm:cxn modelId="{540E8FA1-707D-4940-A3B8-B9598294C8F2}" srcId="{B286ABC5-0140-4398-A47E-67F0797D8667}" destId="{3FF8E053-D02A-4894-9518-DC2DDF08A1F0}" srcOrd="0" destOrd="0" parTransId="{B0BFE95E-A067-4CBA-8E6C-315AD30F8CBF}" sibTransId="{1A1E9550-21BA-4D14-A03F-DB6603B40BF6}"/>
    <dgm:cxn modelId="{2F5CFD51-E42B-4034-B913-C5C572735BC7}" type="presOf" srcId="{61B6725D-9C17-429D-B346-62F95A3295B7}" destId="{F73444E7-F866-472A-8EE5-6443F850A208}" srcOrd="0" destOrd="0" presId="urn:microsoft.com/office/officeart/2005/8/layout/process4"/>
    <dgm:cxn modelId="{C3B684FB-E88D-438A-A917-7B746D6BCE2B}" type="presOf" srcId="{EAF768D3-1EA1-40CB-8966-597DF46C01B7}" destId="{1C9CCFEF-BE77-4F5A-AEFC-EE9914936BA1}" srcOrd="1" destOrd="0" presId="urn:microsoft.com/office/officeart/2005/8/layout/process4"/>
    <dgm:cxn modelId="{4FAFC4CB-5BF7-413F-95AF-E2FA60A323EB}" type="presOf" srcId="{F5B17011-EDF2-4837-99FA-64087F4D4963}" destId="{EE1170B9-6EDF-4126-8F9E-12D050E86A26}" srcOrd="0" destOrd="0" presId="urn:microsoft.com/office/officeart/2005/8/layout/process4"/>
    <dgm:cxn modelId="{A4E4689B-62AE-4AFA-A663-2471EFC6FC7C}" type="presOf" srcId="{F5B17011-EDF2-4837-99FA-64087F4D4963}" destId="{C2000DF0-D22C-4770-A46F-75226F6A64F9}" srcOrd="1" destOrd="0" presId="urn:microsoft.com/office/officeart/2005/8/layout/process4"/>
    <dgm:cxn modelId="{BDC9F0DA-81E5-47D6-8192-DDC586E390E9}" type="presOf" srcId="{7BF665FB-0EBC-4D01-B976-2A18E0B3CBA6}" destId="{DB369CFC-E38F-4249-B8B7-AB0472C7CA7E}" srcOrd="0" destOrd="0" presId="urn:microsoft.com/office/officeart/2005/8/layout/process4"/>
    <dgm:cxn modelId="{8888AED4-5532-4B73-B406-E3B0EAEE5C10}" srcId="{B286ABC5-0140-4398-A47E-67F0797D8667}" destId="{1383F41C-2181-49DD-AEDF-A8DC426802F0}" srcOrd="1" destOrd="0" parTransId="{920A2004-0C17-4154-B48A-997159246ED0}" sibTransId="{13A0F835-9ACE-42AD-9C43-5C6F0E573781}"/>
    <dgm:cxn modelId="{E4EA0DCD-CDF0-4441-937A-FF51CF1661F4}" srcId="{B8F12A14-BBD5-45D3-A154-86390CDBDDAB}" destId="{EAF768D3-1EA1-40CB-8966-597DF46C01B7}" srcOrd="4" destOrd="0" parTransId="{2D3317AA-87C5-42FA-B854-C039AB5C08AA}" sibTransId="{1C167942-76B4-42D3-A9DE-7FDCFB98FE39}"/>
    <dgm:cxn modelId="{F2897A95-B822-425A-AE47-7F46D979D465}" srcId="{A592CFD2-8F69-4585-A912-CC78B83DB3CD}" destId="{8E3B0B76-8D4B-4303-9F3B-84D6C07C5B81}" srcOrd="0" destOrd="0" parTransId="{C6C748F7-627C-4EE7-B34D-F6AB4E2A013D}" sibTransId="{4F22D2E7-962F-4830-BE59-E239ED4C8837}"/>
    <dgm:cxn modelId="{571490C8-C479-4D3A-907F-2DD895145FD8}" type="presOf" srcId="{3FF8E053-D02A-4894-9518-DC2DDF08A1F0}" destId="{11FDF715-D319-43E3-A445-CB813450B229}" srcOrd="0" destOrd="0" presId="urn:microsoft.com/office/officeart/2005/8/layout/process4"/>
    <dgm:cxn modelId="{76DF61A1-1ED1-4DC3-958B-E1C9FF0FF6D8}" srcId="{0F699531-7A0C-4642-B0FD-5B45E2D4CBC6}" destId="{EFEB0D2A-7AB5-428B-891C-A8EC71120397}" srcOrd="0" destOrd="0" parTransId="{66267CF5-03D5-4F15-83FB-8FADEFCC5FEE}" sibTransId="{364EA39B-E219-4141-8363-4E1BB4C279F6}"/>
    <dgm:cxn modelId="{C07BC00A-4D4E-499A-AE2C-F0C1771AE76A}" type="presParOf" srcId="{FBBD9DBC-2874-47AA-88A6-7F1BBA4E666A}" destId="{CB25A09E-07E1-423B-B405-D6E412F951A3}" srcOrd="0" destOrd="0" presId="urn:microsoft.com/office/officeart/2005/8/layout/process4"/>
    <dgm:cxn modelId="{C097597E-AFA4-439C-903A-6374DFE8FBA6}" type="presParOf" srcId="{CB25A09E-07E1-423B-B405-D6E412F951A3}" destId="{2F69246C-BA48-4723-8CBC-C9CACE37743A}" srcOrd="0" destOrd="0" presId="urn:microsoft.com/office/officeart/2005/8/layout/process4"/>
    <dgm:cxn modelId="{03A4922A-1404-4DCC-A890-DE6F43CBF338}" type="presParOf" srcId="{CB25A09E-07E1-423B-B405-D6E412F951A3}" destId="{1C9CCFEF-BE77-4F5A-AEFC-EE9914936BA1}" srcOrd="1" destOrd="0" presId="urn:microsoft.com/office/officeart/2005/8/layout/process4"/>
    <dgm:cxn modelId="{D927EF1E-0F39-47FE-954B-D54BC1480AE6}" type="presParOf" srcId="{CB25A09E-07E1-423B-B405-D6E412F951A3}" destId="{0DEF0D47-D797-4BAF-B360-67E7B63DFE53}" srcOrd="2" destOrd="0" presId="urn:microsoft.com/office/officeart/2005/8/layout/process4"/>
    <dgm:cxn modelId="{03FC47C3-98FC-4892-AF9F-EBAFF5B7206B}" type="presParOf" srcId="{0DEF0D47-D797-4BAF-B360-67E7B63DFE53}" destId="{B30FE2E8-5691-4F63-A636-6757CD99D401}" srcOrd="0" destOrd="0" presId="urn:microsoft.com/office/officeart/2005/8/layout/process4"/>
    <dgm:cxn modelId="{CC042A6F-0610-411E-AEDE-4139747307E8}" type="presParOf" srcId="{0DEF0D47-D797-4BAF-B360-67E7B63DFE53}" destId="{95101757-D821-40BD-90A8-0BF6F05D3681}" srcOrd="1" destOrd="0" presId="urn:microsoft.com/office/officeart/2005/8/layout/process4"/>
    <dgm:cxn modelId="{ACF1D7F4-681D-4F3D-8EF2-428FE6564B21}" type="presParOf" srcId="{FBBD9DBC-2874-47AA-88A6-7F1BBA4E666A}" destId="{1B834594-33D2-4E53-AB1B-9293CC921721}" srcOrd="1" destOrd="0" presId="urn:microsoft.com/office/officeart/2005/8/layout/process4"/>
    <dgm:cxn modelId="{4A43F982-C420-4E4C-B8EA-64D8BB6A6C65}" type="presParOf" srcId="{FBBD9DBC-2874-47AA-88A6-7F1BBA4E666A}" destId="{733716BD-D25C-4314-98B3-D78ED4A0775D}" srcOrd="2" destOrd="0" presId="urn:microsoft.com/office/officeart/2005/8/layout/process4"/>
    <dgm:cxn modelId="{49143206-6E4C-4107-B094-1A42D403026C}" type="presParOf" srcId="{733716BD-D25C-4314-98B3-D78ED4A0775D}" destId="{3C5E9E57-49BD-4B50-A7C8-A93A10350E67}" srcOrd="0" destOrd="0" presId="urn:microsoft.com/office/officeart/2005/8/layout/process4"/>
    <dgm:cxn modelId="{7868C33E-0B1F-4D97-AFFB-A007E011D024}" type="presParOf" srcId="{733716BD-D25C-4314-98B3-D78ED4A0775D}" destId="{CEB1A573-6FA9-4F66-A83B-BCB360279E27}" srcOrd="1" destOrd="0" presId="urn:microsoft.com/office/officeart/2005/8/layout/process4"/>
    <dgm:cxn modelId="{AADE4A32-DB91-4B82-A1BB-52AC9A0FBA37}" type="presParOf" srcId="{733716BD-D25C-4314-98B3-D78ED4A0775D}" destId="{D9030BCA-B1C4-46C9-9DA2-C2327116E7DC}" srcOrd="2" destOrd="0" presId="urn:microsoft.com/office/officeart/2005/8/layout/process4"/>
    <dgm:cxn modelId="{A72C71C6-9566-4297-B621-24269EF6B736}" type="presParOf" srcId="{D9030BCA-B1C4-46C9-9DA2-C2327116E7DC}" destId="{13F5372D-CDE7-48B7-A50D-24859AC87C3D}" srcOrd="0" destOrd="0" presId="urn:microsoft.com/office/officeart/2005/8/layout/process4"/>
    <dgm:cxn modelId="{6F391CE3-927B-4B99-BEFD-1CA3D743AF2D}" type="presParOf" srcId="{D9030BCA-B1C4-46C9-9DA2-C2327116E7DC}" destId="{C98403CD-2084-41FB-9AD2-5E3364BAE139}" srcOrd="1" destOrd="0" presId="urn:microsoft.com/office/officeart/2005/8/layout/process4"/>
    <dgm:cxn modelId="{528E212D-EBE9-45EA-A313-3D02EB864ED9}" type="presParOf" srcId="{FBBD9DBC-2874-47AA-88A6-7F1BBA4E666A}" destId="{D3300DF9-87A6-42BF-B4AC-7AB96394536D}" srcOrd="3" destOrd="0" presId="urn:microsoft.com/office/officeart/2005/8/layout/process4"/>
    <dgm:cxn modelId="{2AC782F1-D45D-4964-88D1-ED2669856CEF}" type="presParOf" srcId="{FBBD9DBC-2874-47AA-88A6-7F1BBA4E666A}" destId="{C38F46BA-F92C-4F5E-9577-B223687CA20D}" srcOrd="4" destOrd="0" presId="urn:microsoft.com/office/officeart/2005/8/layout/process4"/>
    <dgm:cxn modelId="{3DF39B59-EA34-4D8E-BD56-CCF2238F6E0A}" type="presParOf" srcId="{C38F46BA-F92C-4F5E-9577-B223687CA20D}" destId="{6AF5DD5E-9F63-4461-BCD4-C87DFBA3A4DA}" srcOrd="0" destOrd="0" presId="urn:microsoft.com/office/officeart/2005/8/layout/process4"/>
    <dgm:cxn modelId="{CA82502F-BB41-4C34-83B9-8DFD5B9EE7BC}" type="presParOf" srcId="{C38F46BA-F92C-4F5E-9577-B223687CA20D}" destId="{7986B89C-2287-459F-B768-E11895E280AC}" srcOrd="1" destOrd="0" presId="urn:microsoft.com/office/officeart/2005/8/layout/process4"/>
    <dgm:cxn modelId="{5A7AEB51-93C2-4339-B2FB-888446E5E0C1}" type="presParOf" srcId="{C38F46BA-F92C-4F5E-9577-B223687CA20D}" destId="{BD60AA50-0792-4DAF-ABDD-D6A9E1EDAD4C}" srcOrd="2" destOrd="0" presId="urn:microsoft.com/office/officeart/2005/8/layout/process4"/>
    <dgm:cxn modelId="{B9D5E550-2562-4BA9-8F52-C7B2F0A6728B}" type="presParOf" srcId="{BD60AA50-0792-4DAF-ABDD-D6A9E1EDAD4C}" destId="{11FDF715-D319-43E3-A445-CB813450B229}" srcOrd="0" destOrd="0" presId="urn:microsoft.com/office/officeart/2005/8/layout/process4"/>
    <dgm:cxn modelId="{B86778A8-FFD9-415B-A4D5-D763E7ED4E91}" type="presParOf" srcId="{BD60AA50-0792-4DAF-ABDD-D6A9E1EDAD4C}" destId="{5D3B2631-DF1F-41AB-87AA-AFF78D54470D}" srcOrd="1" destOrd="0" presId="urn:microsoft.com/office/officeart/2005/8/layout/process4"/>
    <dgm:cxn modelId="{F23B5029-2008-47E8-B5CA-C92A90A4B4F1}" type="presParOf" srcId="{BD60AA50-0792-4DAF-ABDD-D6A9E1EDAD4C}" destId="{A1E82D03-308D-4D24-81A3-CEB0504670D6}" srcOrd="2" destOrd="0" presId="urn:microsoft.com/office/officeart/2005/8/layout/process4"/>
    <dgm:cxn modelId="{29FDB52B-41C2-41B1-AA51-013E03DE84B0}" type="presParOf" srcId="{FBBD9DBC-2874-47AA-88A6-7F1BBA4E666A}" destId="{DAC6666E-C149-4C84-A46C-73D28DCBD25E}" srcOrd="5" destOrd="0" presId="urn:microsoft.com/office/officeart/2005/8/layout/process4"/>
    <dgm:cxn modelId="{0D081081-4956-4611-A825-65947E3B54FD}" type="presParOf" srcId="{FBBD9DBC-2874-47AA-88A6-7F1BBA4E666A}" destId="{11B1570B-5748-465A-8FBC-163098CE0E92}" srcOrd="6" destOrd="0" presId="urn:microsoft.com/office/officeart/2005/8/layout/process4"/>
    <dgm:cxn modelId="{B035998C-FD0F-48D8-A4DD-F03FAC766838}" type="presParOf" srcId="{11B1570B-5748-465A-8FBC-163098CE0E92}" destId="{EE1170B9-6EDF-4126-8F9E-12D050E86A26}" srcOrd="0" destOrd="0" presId="urn:microsoft.com/office/officeart/2005/8/layout/process4"/>
    <dgm:cxn modelId="{788F1B4D-9A0E-41FE-AFA8-2C6A6B029980}" type="presParOf" srcId="{11B1570B-5748-465A-8FBC-163098CE0E92}" destId="{C2000DF0-D22C-4770-A46F-75226F6A64F9}" srcOrd="1" destOrd="0" presId="urn:microsoft.com/office/officeart/2005/8/layout/process4"/>
    <dgm:cxn modelId="{2152F100-445F-4ABB-87F4-8561718C601F}" type="presParOf" srcId="{11B1570B-5748-465A-8FBC-163098CE0E92}" destId="{4AB059E0-C211-44C4-B858-0D0D90AD5A9A}" srcOrd="2" destOrd="0" presId="urn:microsoft.com/office/officeart/2005/8/layout/process4"/>
    <dgm:cxn modelId="{3BF7BF2C-09AA-4317-BA15-633961B130ED}" type="presParOf" srcId="{4AB059E0-C211-44C4-B858-0D0D90AD5A9A}" destId="{F73444E7-F866-472A-8EE5-6443F850A208}" srcOrd="0" destOrd="0" presId="urn:microsoft.com/office/officeart/2005/8/layout/process4"/>
    <dgm:cxn modelId="{3B2E63F0-370D-4D98-9477-A99AB4DEF866}" type="presParOf" srcId="{4AB059E0-C211-44C4-B858-0D0D90AD5A9A}" destId="{DB369CFC-E38F-4249-B8B7-AB0472C7CA7E}" srcOrd="1" destOrd="0" presId="urn:microsoft.com/office/officeart/2005/8/layout/process4"/>
    <dgm:cxn modelId="{74E6A09A-6B55-46BA-8631-DF4F8C61EBC7}" type="presParOf" srcId="{FBBD9DBC-2874-47AA-88A6-7F1BBA4E666A}" destId="{49F445C2-D65E-4AAD-BAB8-F641831D4CBA}" srcOrd="7" destOrd="0" presId="urn:microsoft.com/office/officeart/2005/8/layout/process4"/>
    <dgm:cxn modelId="{81581A0A-1625-42B6-9D59-4F2D8B0F9821}" type="presParOf" srcId="{FBBD9DBC-2874-47AA-88A6-7F1BBA4E666A}" destId="{D621934A-285C-453B-AD44-B2014E4D643C}" srcOrd="8" destOrd="0" presId="urn:microsoft.com/office/officeart/2005/8/layout/process4"/>
    <dgm:cxn modelId="{4AB30168-80BB-453F-B581-C21198D04B4A}" type="presParOf" srcId="{D621934A-285C-453B-AD44-B2014E4D643C}" destId="{9F0895A0-1E7F-4090-B1A3-77BD6D938995}" srcOrd="0" destOrd="0" presId="urn:microsoft.com/office/officeart/2005/8/layout/process4"/>
    <dgm:cxn modelId="{D397A663-4C0C-48C3-BDC5-4E22C518A812}" type="presParOf" srcId="{D621934A-285C-453B-AD44-B2014E4D643C}" destId="{45345AD7-84E1-4FD4-A0CB-6A4896D86E6F}" srcOrd="1" destOrd="0" presId="urn:microsoft.com/office/officeart/2005/8/layout/process4"/>
    <dgm:cxn modelId="{4974D305-9BCA-416B-A049-19FADE5F2DDA}" type="presParOf" srcId="{D621934A-285C-453B-AD44-B2014E4D643C}" destId="{74150855-D8B7-4D8C-A34C-5736F9FE5D1E}" srcOrd="2" destOrd="0" presId="urn:microsoft.com/office/officeart/2005/8/layout/process4"/>
    <dgm:cxn modelId="{556AA8EF-E6FE-4CAA-96D6-64DC63E6B608}" type="presParOf" srcId="{74150855-D8B7-4D8C-A34C-5736F9FE5D1E}" destId="{6209DDF7-0254-4F0D-831D-F71FAB98091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CCFEF-BE77-4F5A-AEFC-EE9914936BA1}">
      <dsp:nvSpPr>
        <dsp:cNvPr id="0" name=""/>
        <dsp:cNvSpPr/>
      </dsp:nvSpPr>
      <dsp:spPr>
        <a:xfrm>
          <a:off x="0" y="3215153"/>
          <a:ext cx="6336703" cy="5274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0000"/>
              </a:solidFill>
            </a:rPr>
            <a:t>A</a:t>
          </a:r>
          <a:r>
            <a:rPr lang="en-US" altLang="zh-CN" sz="1000" kern="1200" dirty="0" smtClean="0"/>
            <a:t>ssess</a:t>
          </a:r>
          <a:endParaRPr lang="zh-CN" altLang="en-US" sz="1000" kern="1200" dirty="0"/>
        </a:p>
      </dsp:txBody>
      <dsp:txXfrm>
        <a:off x="0" y="3215153"/>
        <a:ext cx="6336703" cy="284835"/>
      </dsp:txXfrm>
    </dsp:sp>
    <dsp:sp modelId="{B30FE2E8-5691-4F63-A636-6757CD99D401}">
      <dsp:nvSpPr>
        <dsp:cNvPr id="0" name=""/>
        <dsp:cNvSpPr/>
      </dsp:nvSpPr>
      <dsp:spPr>
        <a:xfrm>
          <a:off x="0" y="3489439"/>
          <a:ext cx="3168351" cy="242637"/>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解释</a:t>
          </a:r>
          <a:endParaRPr lang="zh-CN" altLang="en-US" sz="1050" kern="1200" dirty="0"/>
        </a:p>
      </dsp:txBody>
      <dsp:txXfrm>
        <a:off x="0" y="3489439"/>
        <a:ext cx="3168351" cy="242637"/>
      </dsp:txXfrm>
    </dsp:sp>
    <dsp:sp modelId="{95101757-D821-40BD-90A8-0BF6F05D3681}">
      <dsp:nvSpPr>
        <dsp:cNvPr id="0" name=""/>
        <dsp:cNvSpPr/>
      </dsp:nvSpPr>
      <dsp:spPr>
        <a:xfrm>
          <a:off x="3168351" y="3489439"/>
          <a:ext cx="3168351" cy="242637"/>
        </a:xfrm>
        <a:prstGeom prst="rect">
          <a:avLst/>
        </a:prstGeom>
        <a:solidFill>
          <a:schemeClr val="accent3">
            <a:tint val="40000"/>
            <a:alpha val="90000"/>
            <a:hueOff val="1419015"/>
            <a:satOff val="-5900"/>
            <a:lumOff val="-498"/>
            <a:alphaOff val="0"/>
          </a:schemeClr>
        </a:solidFill>
        <a:ln w="19050" cap="flat" cmpd="sng" algn="ctr">
          <a:solidFill>
            <a:schemeClr val="accent3">
              <a:tint val="40000"/>
              <a:alpha val="90000"/>
              <a:hueOff val="1419015"/>
              <a:satOff val="-5900"/>
              <a:lumOff val="-4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评估</a:t>
          </a:r>
          <a:endParaRPr lang="zh-CN" altLang="en-US" sz="1050" kern="1200" dirty="0"/>
        </a:p>
      </dsp:txBody>
      <dsp:txXfrm>
        <a:off x="3168351" y="3489439"/>
        <a:ext cx="3168351" cy="242637"/>
      </dsp:txXfrm>
    </dsp:sp>
    <dsp:sp modelId="{CEB1A573-6FA9-4F66-A83B-BCB360279E27}">
      <dsp:nvSpPr>
        <dsp:cNvPr id="0" name=""/>
        <dsp:cNvSpPr/>
      </dsp:nvSpPr>
      <dsp:spPr>
        <a:xfrm rot="10800000">
          <a:off x="0" y="2411812"/>
          <a:ext cx="6336703" cy="811252"/>
        </a:xfrm>
        <a:prstGeom prst="upArrowCallout">
          <a:avLst/>
        </a:prstGeom>
        <a:solidFill>
          <a:schemeClr val="accent3">
            <a:hueOff val="2906152"/>
            <a:satOff val="-9286"/>
            <a:lumOff val="-235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0000"/>
              </a:solidFill>
            </a:rPr>
            <a:t>M</a:t>
          </a:r>
          <a:r>
            <a:rPr lang="en-US" altLang="zh-CN" sz="1000" kern="1200" dirty="0" smtClean="0"/>
            <a:t>odel</a:t>
          </a:r>
          <a:endParaRPr lang="zh-CN" altLang="en-US" sz="1000" kern="1200" dirty="0"/>
        </a:p>
      </dsp:txBody>
      <dsp:txXfrm rot="-10800000">
        <a:off x="0" y="2411812"/>
        <a:ext cx="6336703" cy="284749"/>
      </dsp:txXfrm>
    </dsp:sp>
    <dsp:sp modelId="{13F5372D-CDE7-48B7-A50D-24859AC87C3D}">
      <dsp:nvSpPr>
        <dsp:cNvPr id="0" name=""/>
        <dsp:cNvSpPr/>
      </dsp:nvSpPr>
      <dsp:spPr>
        <a:xfrm>
          <a:off x="0" y="2696562"/>
          <a:ext cx="3168351" cy="242564"/>
        </a:xfrm>
        <a:prstGeom prst="rect">
          <a:avLst/>
        </a:prstGeom>
        <a:solidFill>
          <a:schemeClr val="accent3">
            <a:tint val="40000"/>
            <a:alpha val="90000"/>
            <a:hueOff val="2838030"/>
            <a:satOff val="-11800"/>
            <a:lumOff val="-997"/>
            <a:alphaOff val="0"/>
          </a:schemeClr>
        </a:solidFill>
        <a:ln w="19050" cap="flat" cmpd="sng" algn="ctr">
          <a:solidFill>
            <a:schemeClr val="accent3">
              <a:tint val="40000"/>
              <a:alpha val="90000"/>
              <a:hueOff val="2838030"/>
              <a:satOff val="-11800"/>
              <a:lumOff val="-9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模型研发</a:t>
          </a:r>
          <a:endParaRPr lang="zh-CN" altLang="en-US" sz="1050" kern="1200" dirty="0"/>
        </a:p>
      </dsp:txBody>
      <dsp:txXfrm>
        <a:off x="0" y="2696562"/>
        <a:ext cx="3168351" cy="242564"/>
      </dsp:txXfrm>
    </dsp:sp>
    <dsp:sp modelId="{C98403CD-2084-41FB-9AD2-5E3364BAE139}">
      <dsp:nvSpPr>
        <dsp:cNvPr id="0" name=""/>
        <dsp:cNvSpPr/>
      </dsp:nvSpPr>
      <dsp:spPr>
        <a:xfrm>
          <a:off x="3168351" y="2696562"/>
          <a:ext cx="3168351" cy="242564"/>
        </a:xfrm>
        <a:prstGeom prst="rect">
          <a:avLst/>
        </a:prstGeom>
        <a:solidFill>
          <a:schemeClr val="accent3">
            <a:tint val="40000"/>
            <a:alpha val="90000"/>
            <a:hueOff val="4257045"/>
            <a:satOff val="-17699"/>
            <a:lumOff val="-1495"/>
            <a:alphaOff val="0"/>
          </a:schemeClr>
        </a:solidFill>
        <a:ln w="19050" cap="flat" cmpd="sng" algn="ctr">
          <a:solidFill>
            <a:schemeClr val="accent3">
              <a:tint val="40000"/>
              <a:alpha val="90000"/>
              <a:hueOff val="4257045"/>
              <a:satOff val="-17699"/>
              <a:lumOff val="-1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知识发现</a:t>
          </a:r>
          <a:endParaRPr lang="zh-CN" altLang="en-US" sz="1050" kern="1200" dirty="0"/>
        </a:p>
      </dsp:txBody>
      <dsp:txXfrm>
        <a:off x="3168351" y="2696562"/>
        <a:ext cx="3168351" cy="242564"/>
      </dsp:txXfrm>
    </dsp:sp>
    <dsp:sp modelId="{7986B89C-2287-459F-B768-E11895E280AC}">
      <dsp:nvSpPr>
        <dsp:cNvPr id="0" name=""/>
        <dsp:cNvSpPr/>
      </dsp:nvSpPr>
      <dsp:spPr>
        <a:xfrm rot="10800000">
          <a:off x="0" y="1608471"/>
          <a:ext cx="6336703" cy="811252"/>
        </a:xfrm>
        <a:prstGeom prst="upArrowCallout">
          <a:avLst/>
        </a:prstGeom>
        <a:solidFill>
          <a:schemeClr val="accent3">
            <a:hueOff val="5812304"/>
            <a:satOff val="-18573"/>
            <a:lumOff val="-470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0000"/>
              </a:solidFill>
            </a:rPr>
            <a:t>M</a:t>
          </a:r>
          <a:r>
            <a:rPr lang="en-US" altLang="zh-CN" sz="1000" kern="1200" dirty="0" smtClean="0"/>
            <a:t>odify</a:t>
          </a:r>
          <a:endParaRPr lang="zh-CN" altLang="en-US" sz="1000" kern="1200" dirty="0"/>
        </a:p>
      </dsp:txBody>
      <dsp:txXfrm rot="-10800000">
        <a:off x="0" y="1608471"/>
        <a:ext cx="6336703" cy="284749"/>
      </dsp:txXfrm>
    </dsp:sp>
    <dsp:sp modelId="{11FDF715-D319-43E3-A445-CB813450B229}">
      <dsp:nvSpPr>
        <dsp:cNvPr id="0" name=""/>
        <dsp:cNvSpPr/>
      </dsp:nvSpPr>
      <dsp:spPr>
        <a:xfrm>
          <a:off x="3094" y="1893221"/>
          <a:ext cx="2110171" cy="242564"/>
        </a:xfrm>
        <a:prstGeom prst="rect">
          <a:avLst/>
        </a:prstGeom>
        <a:solidFill>
          <a:schemeClr val="accent3">
            <a:tint val="40000"/>
            <a:alpha val="90000"/>
            <a:hueOff val="5676059"/>
            <a:satOff val="-23599"/>
            <a:lumOff val="-1993"/>
            <a:alphaOff val="0"/>
          </a:schemeClr>
        </a:solidFill>
        <a:ln w="19050" cap="flat" cmpd="sng" algn="ctr">
          <a:solidFill>
            <a:schemeClr val="accent3">
              <a:tint val="40000"/>
              <a:alpha val="90000"/>
              <a:hueOff val="5676059"/>
              <a:satOff val="-23599"/>
              <a:lumOff val="-19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问题明确化</a:t>
          </a:r>
          <a:endParaRPr lang="zh-CN" altLang="en-US" sz="1050" kern="1200" dirty="0"/>
        </a:p>
      </dsp:txBody>
      <dsp:txXfrm>
        <a:off x="3094" y="1893221"/>
        <a:ext cx="2110171" cy="242564"/>
      </dsp:txXfrm>
    </dsp:sp>
    <dsp:sp modelId="{5D3B2631-DF1F-41AB-87AA-AFF78D54470D}">
      <dsp:nvSpPr>
        <dsp:cNvPr id="0" name=""/>
        <dsp:cNvSpPr/>
      </dsp:nvSpPr>
      <dsp:spPr>
        <a:xfrm>
          <a:off x="2113266" y="1893221"/>
          <a:ext cx="2110171" cy="242564"/>
        </a:xfrm>
        <a:prstGeom prst="rect">
          <a:avLst/>
        </a:prstGeom>
        <a:solidFill>
          <a:schemeClr val="accent3">
            <a:tint val="40000"/>
            <a:alpha val="90000"/>
            <a:hueOff val="7095075"/>
            <a:satOff val="-29499"/>
            <a:lumOff val="-2492"/>
            <a:alphaOff val="0"/>
          </a:schemeClr>
        </a:solidFill>
        <a:ln w="19050" cap="flat" cmpd="sng" algn="ctr">
          <a:solidFill>
            <a:schemeClr val="accent3">
              <a:tint val="40000"/>
              <a:alpha val="90000"/>
              <a:hueOff val="7095075"/>
              <a:satOff val="-29499"/>
              <a:lumOff val="-24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数据调整</a:t>
          </a:r>
          <a:endParaRPr lang="zh-CN" altLang="en-US" sz="1050" kern="1200" dirty="0"/>
        </a:p>
      </dsp:txBody>
      <dsp:txXfrm>
        <a:off x="2113266" y="1893221"/>
        <a:ext cx="2110171" cy="242564"/>
      </dsp:txXfrm>
    </dsp:sp>
    <dsp:sp modelId="{A1E82D03-308D-4D24-81A3-CEB0504670D6}">
      <dsp:nvSpPr>
        <dsp:cNvPr id="0" name=""/>
        <dsp:cNvSpPr/>
      </dsp:nvSpPr>
      <dsp:spPr>
        <a:xfrm>
          <a:off x="4223437" y="1893221"/>
          <a:ext cx="2110171" cy="242564"/>
        </a:xfrm>
        <a:prstGeom prst="rect">
          <a:avLst/>
        </a:prstGeom>
        <a:solidFill>
          <a:schemeClr val="accent3">
            <a:tint val="40000"/>
            <a:alpha val="90000"/>
            <a:hueOff val="8514089"/>
            <a:satOff val="-35399"/>
            <a:lumOff val="-2990"/>
            <a:alphaOff val="0"/>
          </a:schemeClr>
        </a:solidFill>
        <a:ln w="19050" cap="flat" cmpd="sng" algn="ctr">
          <a:solidFill>
            <a:schemeClr val="accent3">
              <a:tint val="40000"/>
              <a:alpha val="90000"/>
              <a:hueOff val="8514089"/>
              <a:satOff val="-35399"/>
              <a:lumOff val="-29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技术选择</a:t>
          </a:r>
          <a:endParaRPr lang="zh-CN" altLang="en-US" sz="1050" kern="1200" dirty="0"/>
        </a:p>
      </dsp:txBody>
      <dsp:txXfrm>
        <a:off x="4223437" y="1893221"/>
        <a:ext cx="2110171" cy="242564"/>
      </dsp:txXfrm>
    </dsp:sp>
    <dsp:sp modelId="{C2000DF0-D22C-4770-A46F-75226F6A64F9}">
      <dsp:nvSpPr>
        <dsp:cNvPr id="0" name=""/>
        <dsp:cNvSpPr/>
      </dsp:nvSpPr>
      <dsp:spPr>
        <a:xfrm rot="10800000">
          <a:off x="0" y="805130"/>
          <a:ext cx="6336703" cy="811252"/>
        </a:xfrm>
        <a:prstGeom prst="upArrowCallout">
          <a:avLst/>
        </a:prstGeom>
        <a:solidFill>
          <a:schemeClr val="accent3">
            <a:hueOff val="8718455"/>
            <a:satOff val="-2785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0000"/>
              </a:solidFill>
            </a:rPr>
            <a:t>E</a:t>
          </a:r>
          <a:r>
            <a:rPr lang="en-US" altLang="zh-CN" sz="1000" kern="1200" dirty="0" smtClean="0"/>
            <a:t>xplore</a:t>
          </a:r>
          <a:endParaRPr lang="zh-CN" altLang="en-US" sz="1000" kern="1200" dirty="0"/>
        </a:p>
      </dsp:txBody>
      <dsp:txXfrm rot="-10800000">
        <a:off x="0" y="805130"/>
        <a:ext cx="6336703" cy="284749"/>
      </dsp:txXfrm>
    </dsp:sp>
    <dsp:sp modelId="{F73444E7-F866-472A-8EE5-6443F850A208}">
      <dsp:nvSpPr>
        <dsp:cNvPr id="0" name=""/>
        <dsp:cNvSpPr/>
      </dsp:nvSpPr>
      <dsp:spPr>
        <a:xfrm>
          <a:off x="0" y="1089880"/>
          <a:ext cx="3168351" cy="242564"/>
        </a:xfrm>
        <a:prstGeom prst="rect">
          <a:avLst/>
        </a:prstGeom>
        <a:solidFill>
          <a:schemeClr val="accent3">
            <a:tint val="40000"/>
            <a:alpha val="90000"/>
            <a:hueOff val="9933105"/>
            <a:satOff val="-41298"/>
            <a:lumOff val="-3488"/>
            <a:alphaOff val="0"/>
          </a:schemeClr>
        </a:solidFill>
        <a:ln w="19050" cap="flat" cmpd="sng" algn="ctr">
          <a:solidFill>
            <a:schemeClr val="accent3">
              <a:tint val="40000"/>
              <a:alpha val="90000"/>
              <a:hueOff val="9933105"/>
              <a:satOff val="-41298"/>
              <a:lumOff val="-3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数据预处理</a:t>
          </a:r>
          <a:endParaRPr lang="zh-CN" altLang="en-US" sz="1050" kern="1200" dirty="0"/>
        </a:p>
      </dsp:txBody>
      <dsp:txXfrm>
        <a:off x="0" y="1089880"/>
        <a:ext cx="3168351" cy="242564"/>
      </dsp:txXfrm>
    </dsp:sp>
    <dsp:sp modelId="{DB369CFC-E38F-4249-B8B7-AB0472C7CA7E}">
      <dsp:nvSpPr>
        <dsp:cNvPr id="0" name=""/>
        <dsp:cNvSpPr/>
      </dsp:nvSpPr>
      <dsp:spPr>
        <a:xfrm>
          <a:off x="3168351" y="1089880"/>
          <a:ext cx="3168351" cy="242564"/>
        </a:xfrm>
        <a:prstGeom prst="rect">
          <a:avLst/>
        </a:prstGeom>
        <a:solidFill>
          <a:schemeClr val="accent3">
            <a:tint val="40000"/>
            <a:alpha val="90000"/>
            <a:hueOff val="11352119"/>
            <a:satOff val="-47198"/>
            <a:lumOff val="-3987"/>
            <a:alphaOff val="0"/>
          </a:schemeClr>
        </a:solidFill>
        <a:ln w="19050" cap="flat" cmpd="sng" algn="ctr">
          <a:solidFill>
            <a:schemeClr val="accent3">
              <a:tint val="40000"/>
              <a:alpha val="90000"/>
              <a:hueOff val="11352119"/>
              <a:satOff val="-47198"/>
              <a:lumOff val="-39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特征探索和分析</a:t>
          </a:r>
          <a:endParaRPr lang="zh-CN" altLang="en-US" sz="1050" kern="1200" dirty="0"/>
        </a:p>
      </dsp:txBody>
      <dsp:txXfrm>
        <a:off x="3168351" y="1089880"/>
        <a:ext cx="3168351" cy="242564"/>
      </dsp:txXfrm>
    </dsp:sp>
    <dsp:sp modelId="{45345AD7-84E1-4FD4-A0CB-6A4896D86E6F}">
      <dsp:nvSpPr>
        <dsp:cNvPr id="0" name=""/>
        <dsp:cNvSpPr/>
      </dsp:nvSpPr>
      <dsp:spPr>
        <a:xfrm rot="10800000">
          <a:off x="0" y="0"/>
          <a:ext cx="6336703" cy="811252"/>
        </a:xfrm>
        <a:prstGeom prst="upArrowCallout">
          <a:avLst/>
        </a:prstGeom>
        <a:solidFill>
          <a:schemeClr val="accent3">
            <a:hueOff val="11624607"/>
            <a:satOff val="-37145"/>
            <a:lumOff val="-94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0000"/>
              </a:solidFill>
            </a:rPr>
            <a:t>S</a:t>
          </a:r>
          <a:r>
            <a:rPr lang="en-US" altLang="zh-CN" sz="1000" kern="1200" dirty="0" smtClean="0"/>
            <a:t>ample</a:t>
          </a:r>
          <a:endParaRPr lang="zh-CN" altLang="en-US" sz="1000" kern="1200" dirty="0"/>
        </a:p>
      </dsp:txBody>
      <dsp:txXfrm rot="-10800000">
        <a:off x="0" y="0"/>
        <a:ext cx="6336703" cy="284749"/>
      </dsp:txXfrm>
    </dsp:sp>
    <dsp:sp modelId="{6209DDF7-0254-4F0D-831D-F71FAB980911}">
      <dsp:nvSpPr>
        <dsp:cNvPr id="0" name=""/>
        <dsp:cNvSpPr/>
      </dsp:nvSpPr>
      <dsp:spPr>
        <a:xfrm>
          <a:off x="0" y="286539"/>
          <a:ext cx="6336703" cy="242564"/>
        </a:xfrm>
        <a:prstGeom prst="rect">
          <a:avLst/>
        </a:prstGeom>
        <a:solidFill>
          <a:schemeClr val="accent3">
            <a:tint val="40000"/>
            <a:alpha val="90000"/>
            <a:hueOff val="12771134"/>
            <a:satOff val="-53098"/>
            <a:lumOff val="-4485"/>
            <a:alphaOff val="0"/>
          </a:schemeClr>
        </a:solidFill>
        <a:ln w="19050" cap="flat" cmpd="sng" algn="ctr">
          <a:solidFill>
            <a:schemeClr val="accent3">
              <a:tint val="40000"/>
              <a:alpha val="90000"/>
              <a:hueOff val="12771134"/>
              <a:satOff val="-53098"/>
              <a:lumOff val="-44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数据取样</a:t>
          </a:r>
          <a:endParaRPr lang="zh-CN" altLang="en-US" sz="1050" kern="1200" dirty="0"/>
        </a:p>
      </dsp:txBody>
      <dsp:txXfrm>
        <a:off x="0" y="286539"/>
        <a:ext cx="6336703" cy="2425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4FE8A-5357-4423-9BBE-89364C7D1A7C}" type="datetimeFigureOut">
              <a:rPr lang="zh-CN" altLang="en-US" smtClean="0"/>
              <a:pPr/>
              <a:t>2018/8/9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FE327-B7B3-4EF1-953E-1A48FA36C700}" type="slidenum">
              <a:rPr lang="zh-CN" altLang="en-US" smtClean="0"/>
              <a:pPr/>
              <a:t>‹#›</a:t>
            </a:fld>
            <a:endParaRPr lang="zh-CN" altLang="en-US"/>
          </a:p>
        </p:txBody>
      </p:sp>
    </p:spTree>
    <p:extLst>
      <p:ext uri="{BB962C8B-B14F-4D97-AF65-F5344CB8AC3E}">
        <p14:creationId xmlns:p14="http://schemas.microsoft.com/office/powerpoint/2010/main" val="325683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CN" sz="1200"/>
            </a:lvl1pPr>
            <a:extLst/>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CN" sz="1200"/>
            </a:lvl1pPr>
            <a:extLst/>
          </a:lstStyle>
          <a:p>
            <a:fld id="{A8ADFD5B-A66C-449C-B6E8-FB716D07777D}" type="datetimeFigureOut">
              <a:rPr lang="zh-CN" altLang="en-US"/>
              <a:pPr/>
              <a:t>2018/8/9</a:t>
            </a:fld>
            <a:endParaRPr lang="zh-C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rtlCol="0" anchor="ctr"/>
          <a:lstStyle>
            <a:extLst/>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extLst/>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extLst/>
          </a:lstStyle>
          <a:p>
            <a:fld id="{CA5D3BF3-D352-46FC-8343-31F56E6730EA}" type="slidenum">
              <a:rPr/>
              <a:pPr/>
              <a:t>‹#›</a:t>
            </a:fld>
            <a:endParaRPr lang="zh-CN"/>
          </a:p>
        </p:txBody>
      </p:sp>
    </p:spTree>
    <p:extLst>
      <p:ext uri="{BB962C8B-B14F-4D97-AF65-F5344CB8AC3E}">
        <p14:creationId xmlns:p14="http://schemas.microsoft.com/office/powerpoint/2010/main" val="602075223"/>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latinLnBrk="0">
      <a:defRPr lang="zh-CN" sz="1200" kern="1200">
        <a:solidFill>
          <a:schemeClr val="tx1"/>
        </a:solidFill>
        <a:latin typeface="+mn-lt"/>
        <a:ea typeface="+mn-ea"/>
        <a:cs typeface="+mn-cs"/>
      </a:defRPr>
    </a:lvl2pPr>
    <a:lvl3pPr marL="914400" algn="l" rtl="0" latinLnBrk="0">
      <a:defRPr lang="zh-CN" sz="1200" kern="1200">
        <a:solidFill>
          <a:schemeClr val="tx1"/>
        </a:solidFill>
        <a:latin typeface="+mn-lt"/>
        <a:ea typeface="+mn-ea"/>
        <a:cs typeface="+mn-cs"/>
      </a:defRPr>
    </a:lvl3pPr>
    <a:lvl4pPr marL="1371600" algn="l" rtl="0" latinLnBrk="0">
      <a:defRPr lang="zh-CN" sz="1200" kern="1200">
        <a:solidFill>
          <a:schemeClr val="tx1"/>
        </a:solidFill>
        <a:latin typeface="+mn-lt"/>
        <a:ea typeface="+mn-ea"/>
        <a:cs typeface="+mn-cs"/>
      </a:defRPr>
    </a:lvl4pPr>
    <a:lvl5pPr marL="1828800" algn="l" rtl="0" latinLnBrk="0">
      <a:defRPr lang="zh-CN" sz="1200" kern="1200">
        <a:solidFill>
          <a:schemeClr val="tx1"/>
        </a:solidFill>
        <a:latin typeface="+mn-lt"/>
        <a:ea typeface="+mn-ea"/>
        <a:cs typeface="+mn-cs"/>
      </a:defRPr>
    </a:lvl5pPr>
    <a:lvl6pPr marL="2286000" algn="l" rtl="0" latinLnBrk="0">
      <a:defRPr lang="zh-CN" sz="1200" kern="1200">
        <a:solidFill>
          <a:schemeClr val="tx1"/>
        </a:solidFill>
        <a:latin typeface="+mn-lt"/>
        <a:ea typeface="+mn-ea"/>
        <a:cs typeface="+mn-cs"/>
      </a:defRPr>
    </a:lvl6pPr>
    <a:lvl7pPr marL="2743200" algn="l" rtl="0" latinLnBrk="0">
      <a:defRPr lang="zh-CN" sz="1200" kern="1200">
        <a:solidFill>
          <a:schemeClr val="tx1"/>
        </a:solidFill>
        <a:latin typeface="+mn-lt"/>
        <a:ea typeface="+mn-ea"/>
        <a:cs typeface="+mn-cs"/>
      </a:defRPr>
    </a:lvl7pPr>
    <a:lvl8pPr marL="3200400" algn="l" rtl="0" latinLnBrk="0">
      <a:defRPr lang="zh-CN" sz="1200" kern="1200">
        <a:solidFill>
          <a:schemeClr val="tx1"/>
        </a:solidFill>
        <a:latin typeface="+mn-lt"/>
        <a:ea typeface="+mn-ea"/>
        <a:cs typeface="+mn-cs"/>
      </a:defRPr>
    </a:lvl8pPr>
    <a:lvl9pPr marL="3657600" algn="l" rtl="0" latinLnBrk="0">
      <a:defRPr lang="zh-CN"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lib.csdn.net/base/datastructur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baike.baidu.com/item/%E5%9B%9E%E5%BD%92%E5%88%86%E6%9E%90" TargetMode="External"/><Relationship Id="rId3" Type="http://schemas.openxmlformats.org/officeDocument/2006/relationships/hyperlink" Target="https://baike.baidu.com/item/%E8%87%AA%E5%8F%98%E9%87%8F" TargetMode="External"/><Relationship Id="rId7" Type="http://schemas.openxmlformats.org/officeDocument/2006/relationships/hyperlink" Target="https://baike.baidu.com/item/%E5%9B%A0%E5%8F%98%E9%87%8F"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baike.baidu.com/item/%E8%87%AA%E5%8F%98%E9%87%8F" TargetMode="External"/><Relationship Id="rId5" Type="http://schemas.openxmlformats.org/officeDocument/2006/relationships/hyperlink" Target="https://baike.baidu.com/item/%E5%9B%9E%E5%BD%92%E5%88%86%E6%9E%90" TargetMode="External"/><Relationship Id="rId4" Type="http://schemas.openxmlformats.org/officeDocument/2006/relationships/hyperlink" Target="https://baike.baidu.com/item/%E5%9B%A0%E5%8F%98%E9%87%8F"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aike.baidu.com/item/%E6%8A%97%E5%8E%8B%E5%BC%BA%E5%BA%A6"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baike.baidu.com/item/%E6%A8%A1%E5%9E%8B" TargetMode="External"/><Relationship Id="rId5" Type="http://schemas.openxmlformats.org/officeDocument/2006/relationships/hyperlink" Target="https://baike.baidu.com/item/%E6%AD%A3%E6%80%81%E5%88%86%E5%B8%83" TargetMode="External"/><Relationship Id="rId4" Type="http://schemas.openxmlformats.org/officeDocument/2006/relationships/hyperlink" Target="https://baike.baidu.com/item/%E6%A6%82%E7%8E%87%E5%AF%86%E5%BA%A6%E5%87%BD%E6%95%B0"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a:t>
            </a:fld>
            <a:endParaRPr lang="zh-CN"/>
          </a:p>
        </p:txBody>
      </p:sp>
    </p:spTree>
    <p:extLst>
      <p:ext uri="{BB962C8B-B14F-4D97-AF65-F5344CB8AC3E}">
        <p14:creationId xmlns:p14="http://schemas.microsoft.com/office/powerpoint/2010/main" val="328071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10</a:t>
            </a:fld>
            <a:endParaRPr lang="zh-CN" altLang="en-US"/>
          </a:p>
        </p:txBody>
      </p:sp>
    </p:spTree>
    <p:extLst>
      <p:ext uri="{BB962C8B-B14F-4D97-AF65-F5344CB8AC3E}">
        <p14:creationId xmlns:p14="http://schemas.microsoft.com/office/powerpoint/2010/main" val="1944043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11</a:t>
            </a:fld>
            <a:endParaRPr lang="zh-CN" altLang="en-US"/>
          </a:p>
        </p:txBody>
      </p:sp>
    </p:spTree>
    <p:extLst>
      <p:ext uri="{BB962C8B-B14F-4D97-AF65-F5344CB8AC3E}">
        <p14:creationId xmlns:p14="http://schemas.microsoft.com/office/powerpoint/2010/main" val="2260175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12</a:t>
            </a:fld>
            <a:endParaRPr lang="zh-CN" altLang="en-US"/>
          </a:p>
        </p:txBody>
      </p:sp>
    </p:spTree>
    <p:extLst>
      <p:ext uri="{BB962C8B-B14F-4D97-AF65-F5344CB8AC3E}">
        <p14:creationId xmlns:p14="http://schemas.microsoft.com/office/powerpoint/2010/main" val="204260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13</a:t>
            </a:fld>
            <a:endParaRPr lang="zh-CN" altLang="en-US"/>
          </a:p>
        </p:txBody>
      </p:sp>
    </p:spTree>
    <p:extLst>
      <p:ext uri="{BB962C8B-B14F-4D97-AF65-F5344CB8AC3E}">
        <p14:creationId xmlns:p14="http://schemas.microsoft.com/office/powerpoint/2010/main" val="2400292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14</a:t>
            </a:fld>
            <a:endParaRPr lang="zh-CN"/>
          </a:p>
        </p:txBody>
      </p:sp>
    </p:spTree>
    <p:extLst>
      <p:ext uri="{BB962C8B-B14F-4D97-AF65-F5344CB8AC3E}">
        <p14:creationId xmlns:p14="http://schemas.microsoft.com/office/powerpoint/2010/main" val="271794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15</a:t>
            </a:fld>
            <a:endParaRPr lang="zh-CN" altLang="en-US"/>
          </a:p>
        </p:txBody>
      </p:sp>
    </p:spTree>
    <p:extLst>
      <p:ext uri="{BB962C8B-B14F-4D97-AF65-F5344CB8AC3E}">
        <p14:creationId xmlns:p14="http://schemas.microsoft.com/office/powerpoint/2010/main" val="267740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zh-CN" altLang="en-US" dirty="0" smtClean="0"/>
              <a:t>一、商业理解：找问题－确定商业目标 </a:t>
            </a:r>
            <a:r>
              <a:rPr lang="en-US" altLang="zh-CN" dirty="0" smtClean="0"/>
              <a:t>• </a:t>
            </a:r>
            <a:r>
              <a:rPr lang="zh-CN" altLang="en-US" dirty="0" smtClean="0"/>
              <a:t>对现有资源的评估 </a:t>
            </a:r>
            <a:r>
              <a:rPr lang="en-US" altLang="zh-CN" dirty="0" smtClean="0"/>
              <a:t>• </a:t>
            </a:r>
            <a:r>
              <a:rPr lang="zh-CN" altLang="en-US" dirty="0" smtClean="0"/>
              <a:t>确定问题是否能够通过数据挖掘来解决 </a:t>
            </a:r>
            <a:r>
              <a:rPr lang="en-US" altLang="zh-CN" dirty="0" smtClean="0"/>
              <a:t>• </a:t>
            </a:r>
            <a:r>
              <a:rPr lang="zh-CN" altLang="en-US" dirty="0" smtClean="0"/>
              <a:t>确定数据挖掘的目标 </a:t>
            </a:r>
            <a:r>
              <a:rPr lang="en-US" altLang="zh-CN" dirty="0" smtClean="0"/>
              <a:t>• </a:t>
            </a:r>
            <a:r>
              <a:rPr lang="zh-CN" altLang="en-US" dirty="0" smtClean="0"/>
              <a:t>制定数据挖掘计划 </a:t>
            </a:r>
            <a:endParaRPr lang="en-US" altLang="zh-CN" dirty="0" smtClean="0"/>
          </a:p>
          <a:p>
            <a:r>
              <a:rPr lang="zh-CN" altLang="en-US" dirty="0" smtClean="0"/>
              <a:t>有些问题的产生是显然的，如：开辟新产品的市场；为现存的 产品和服务定价；了解客户流失的原因。同时和各种人员的交 流也是很重要的，当他们了解了数据挖掘是怎么回事之后，他 们就有可能提出更好的问题。</a:t>
            </a:r>
            <a:endParaRPr lang="en-US" altLang="zh-CN" dirty="0" smtClean="0"/>
          </a:p>
          <a:p>
            <a:endParaRPr lang="en-US" altLang="zh-CN" dirty="0" smtClean="0"/>
          </a:p>
          <a:p>
            <a:r>
              <a:rPr lang="zh-CN" altLang="en-US" dirty="0" smtClean="0"/>
              <a:t>二、数据理解：</a:t>
            </a:r>
            <a:r>
              <a:rPr lang="en-US" altLang="zh-CN" dirty="0" smtClean="0"/>
              <a:t>• </a:t>
            </a:r>
            <a:r>
              <a:rPr lang="zh-CN" altLang="en-US" dirty="0" smtClean="0"/>
              <a:t>确定数据挖掘所需要的数据 </a:t>
            </a:r>
            <a:r>
              <a:rPr lang="en-US" altLang="zh-CN" dirty="0" smtClean="0"/>
              <a:t>• </a:t>
            </a:r>
            <a:r>
              <a:rPr lang="zh-CN" altLang="en-US" dirty="0" smtClean="0"/>
              <a:t>对数据进行描述 </a:t>
            </a:r>
            <a:r>
              <a:rPr lang="en-US" altLang="zh-CN" dirty="0" smtClean="0"/>
              <a:t>• </a:t>
            </a:r>
            <a:r>
              <a:rPr lang="zh-CN" altLang="en-US" dirty="0" smtClean="0"/>
              <a:t>数据的初步探索 </a:t>
            </a:r>
            <a:r>
              <a:rPr lang="en-US" altLang="zh-CN" dirty="0" smtClean="0"/>
              <a:t>• </a:t>
            </a:r>
            <a:r>
              <a:rPr lang="zh-CN" altLang="en-US" dirty="0" smtClean="0"/>
              <a:t>检查数据的质量</a:t>
            </a:r>
            <a:endParaRPr lang="en-US" altLang="zh-CN" dirty="0" smtClean="0"/>
          </a:p>
          <a:p>
            <a:r>
              <a:rPr lang="zh-CN" altLang="en-US" dirty="0" smtClean="0"/>
              <a:t>设想，你新到一家大型连锁超市任</a:t>
            </a:r>
            <a:r>
              <a:rPr lang="en-US" altLang="zh-CN" dirty="0" smtClean="0"/>
              <a:t>CEO</a:t>
            </a:r>
            <a:r>
              <a:rPr lang="zh-CN" altLang="en-US" dirty="0" smtClean="0"/>
              <a:t>，公司的退货情 况让你不满意，而现在你想分析退货客户方面的信息， 怎么办，找谁？</a:t>
            </a:r>
            <a:r>
              <a:rPr lang="en-US" altLang="zh-CN" dirty="0" smtClean="0"/>
              <a:t>•</a:t>
            </a:r>
            <a:r>
              <a:rPr lang="zh-CN" altLang="en-US" dirty="0" smtClean="0"/>
              <a:t>业内专家对商业运作环境和流程了如指掌。他们可能会清楚地知道 从数据中能得到什么和不能得到什么。 </a:t>
            </a:r>
            <a:r>
              <a:rPr lang="en-US" altLang="zh-CN" dirty="0" smtClean="0"/>
              <a:t>•</a:t>
            </a:r>
            <a:r>
              <a:rPr lang="zh-CN" altLang="en-US" dirty="0" smtClean="0"/>
              <a:t>信息技术部门负责数据库的管理和应用软件的开发，他们对数据比 较了解。</a:t>
            </a:r>
            <a:endParaRPr lang="en-US" altLang="zh-CN" dirty="0" smtClean="0"/>
          </a:p>
          <a:p>
            <a:r>
              <a:rPr lang="en-US" altLang="zh-CN" dirty="0" smtClean="0"/>
              <a:t>DI</a:t>
            </a:r>
            <a:r>
              <a:rPr lang="zh-CN" altLang="en-US" dirty="0" smtClean="0"/>
              <a:t>的中间结果可视化</a:t>
            </a:r>
            <a:endParaRPr lang="en-US" altLang="zh-CN" dirty="0" smtClean="0"/>
          </a:p>
          <a:p>
            <a:endParaRPr lang="en-US" altLang="zh-CN" dirty="0" smtClean="0"/>
          </a:p>
          <a:p>
            <a:r>
              <a:rPr lang="zh-CN" altLang="en-US" dirty="0" smtClean="0"/>
              <a:t>三、数据准备：</a:t>
            </a:r>
            <a:r>
              <a:rPr lang="en-US" altLang="zh-CN" dirty="0" smtClean="0"/>
              <a:t>• </a:t>
            </a:r>
            <a:r>
              <a:rPr lang="zh-CN" altLang="en-US" dirty="0" smtClean="0"/>
              <a:t>选择数据 </a:t>
            </a:r>
            <a:r>
              <a:rPr lang="en-US" altLang="zh-CN" dirty="0" smtClean="0"/>
              <a:t>• </a:t>
            </a:r>
            <a:r>
              <a:rPr lang="zh-CN" altLang="en-US" dirty="0" smtClean="0"/>
              <a:t>清理数据 </a:t>
            </a:r>
            <a:r>
              <a:rPr lang="en-US" altLang="zh-CN" dirty="0" smtClean="0"/>
              <a:t>• </a:t>
            </a:r>
            <a:r>
              <a:rPr lang="zh-CN" altLang="en-US" dirty="0" smtClean="0"/>
              <a:t>对数据进行重建 </a:t>
            </a:r>
            <a:r>
              <a:rPr lang="en-US" altLang="zh-CN" dirty="0" smtClean="0"/>
              <a:t>• </a:t>
            </a:r>
            <a:r>
              <a:rPr lang="zh-CN" altLang="en-US" dirty="0" smtClean="0"/>
              <a:t>调整数据格式使之适合建模</a:t>
            </a:r>
            <a:endParaRPr lang="en-US" altLang="zh-CN" dirty="0" smtClean="0"/>
          </a:p>
          <a:p>
            <a:r>
              <a:rPr lang="zh-CN" altLang="en-US" dirty="0" smtClean="0"/>
              <a:t>以下一些情况看起来没有什么技术难度，然而却可能严重影响 数据挖掘的效果，甚至导致项目的失败： </a:t>
            </a:r>
            <a:r>
              <a:rPr lang="en-US" altLang="zh-CN" dirty="0" smtClean="0"/>
              <a:t>1.</a:t>
            </a:r>
            <a:r>
              <a:rPr lang="zh-CN" altLang="en-US" dirty="0" smtClean="0"/>
              <a:t>令人费解的数据格式，以及各个系统中数据含义的不一致 </a:t>
            </a:r>
            <a:r>
              <a:rPr lang="en-US" altLang="zh-CN" dirty="0" smtClean="0"/>
              <a:t>2.</a:t>
            </a:r>
            <a:r>
              <a:rPr lang="zh-CN" altLang="en-US" dirty="0" smtClean="0"/>
              <a:t>关键数据缺失或太少，而且没有替代</a:t>
            </a:r>
            <a:endParaRPr lang="en-US" altLang="zh-CN" dirty="0" smtClean="0"/>
          </a:p>
          <a:p>
            <a:r>
              <a:rPr lang="en-US" altLang="zh-CN" dirty="0" smtClean="0"/>
              <a:t>DI</a:t>
            </a:r>
            <a:r>
              <a:rPr lang="zh-CN" altLang="en-US" dirty="0" smtClean="0"/>
              <a:t>的数据处理算子</a:t>
            </a:r>
            <a:endParaRPr lang="en-US" altLang="zh-CN" dirty="0" smtClean="0"/>
          </a:p>
          <a:p>
            <a:endParaRPr lang="en-US" altLang="zh-CN" dirty="0" smtClean="0"/>
          </a:p>
          <a:p>
            <a:r>
              <a:rPr lang="zh-CN" altLang="en-US" dirty="0" smtClean="0"/>
              <a:t>四、建立模型：</a:t>
            </a:r>
            <a:r>
              <a:rPr lang="en-US" altLang="zh-CN" dirty="0" smtClean="0"/>
              <a:t>• </a:t>
            </a:r>
            <a:r>
              <a:rPr lang="zh-CN" altLang="en-US" dirty="0" smtClean="0"/>
              <a:t>对各个模型进行评价 </a:t>
            </a:r>
            <a:r>
              <a:rPr lang="en-US" altLang="zh-CN" dirty="0" smtClean="0"/>
              <a:t>• </a:t>
            </a:r>
            <a:r>
              <a:rPr lang="zh-CN" altLang="en-US" dirty="0" smtClean="0"/>
              <a:t>选择数据挖掘模型 </a:t>
            </a:r>
            <a:r>
              <a:rPr lang="en-US" altLang="zh-CN" dirty="0" smtClean="0"/>
              <a:t>• </a:t>
            </a:r>
            <a:r>
              <a:rPr lang="zh-CN" altLang="en-US" dirty="0" smtClean="0"/>
              <a:t>建立模型</a:t>
            </a:r>
            <a:endParaRPr lang="en-US" altLang="zh-CN" dirty="0" smtClean="0"/>
          </a:p>
          <a:p>
            <a:r>
              <a:rPr lang="zh-CN" altLang="en-US" dirty="0" smtClean="0"/>
              <a:t>曾经，训练一个神经网络或构建一个决策树模型都是相当困难的任务， 因为你必须自己编写代码。但是，</a:t>
            </a:r>
            <a:r>
              <a:rPr lang="en-US" altLang="zh-CN" dirty="0" err="1" smtClean="0"/>
              <a:t>DeepInsight</a:t>
            </a:r>
            <a:r>
              <a:rPr lang="zh-CN" altLang="en-US" dirty="0" smtClean="0"/>
              <a:t>使得这部分工作已经很容易了。然而有很多的数据挖掘技术，如 何选择却成了挖掘分析人员面临的问题。毕竟一个模型的好坏依赖于所 选择的算法和所使用的工具。</a:t>
            </a:r>
            <a:r>
              <a:rPr lang="en-US" altLang="zh-CN" dirty="0" err="1" smtClean="0"/>
              <a:t>DeepInsight</a:t>
            </a:r>
            <a:r>
              <a:rPr lang="zh-CN" altLang="en-US" dirty="0" smtClean="0"/>
              <a:t>使得试错成本几乎为</a:t>
            </a:r>
            <a:r>
              <a:rPr lang="en-US" altLang="zh-CN" dirty="0" smtClean="0"/>
              <a:t>0</a:t>
            </a:r>
          </a:p>
          <a:p>
            <a:endParaRPr lang="en-US" altLang="zh-CN" dirty="0" smtClean="0"/>
          </a:p>
          <a:p>
            <a:r>
              <a:rPr lang="zh-CN" altLang="en-US" dirty="0" smtClean="0"/>
              <a:t>五、模型评估：</a:t>
            </a:r>
            <a:r>
              <a:rPr lang="en-US" altLang="zh-CN" dirty="0" smtClean="0"/>
              <a:t>• </a:t>
            </a:r>
            <a:r>
              <a:rPr lang="zh-CN" altLang="en-US" dirty="0" smtClean="0"/>
              <a:t>评估数据挖掘的结果 </a:t>
            </a:r>
            <a:r>
              <a:rPr lang="en-US" altLang="zh-CN" dirty="0" smtClean="0"/>
              <a:t>• </a:t>
            </a:r>
            <a:r>
              <a:rPr lang="zh-CN" altLang="en-US" dirty="0" smtClean="0"/>
              <a:t>对整个数据挖掘过程的前面步骤进行评估 </a:t>
            </a:r>
            <a:r>
              <a:rPr lang="en-US" altLang="zh-CN" dirty="0" smtClean="0"/>
              <a:t>• </a:t>
            </a:r>
            <a:r>
              <a:rPr lang="zh-CN" altLang="en-US" dirty="0" smtClean="0"/>
              <a:t>确定下一步怎么办？是发布模型？还是对数据挖掘过程 进行进一步的调整，产生新的模型</a:t>
            </a:r>
            <a:endParaRPr lang="en-US" altLang="zh-CN" dirty="0" smtClean="0"/>
          </a:p>
          <a:p>
            <a:r>
              <a:rPr lang="en-US" altLang="zh-CN" dirty="0" smtClean="0"/>
              <a:t>DI</a:t>
            </a:r>
            <a:r>
              <a:rPr lang="zh-CN" altLang="en-US" dirty="0" smtClean="0"/>
              <a:t>：结果可视化、分析流探索</a:t>
            </a:r>
            <a:endParaRPr lang="en-US" altLang="zh-CN" dirty="0" smtClean="0"/>
          </a:p>
          <a:p>
            <a:endParaRPr lang="en-US" altLang="zh-CN" dirty="0" smtClean="0"/>
          </a:p>
          <a:p>
            <a:r>
              <a:rPr lang="zh-CN" altLang="en-US" dirty="0" smtClean="0"/>
              <a:t>六、模型发布：</a:t>
            </a:r>
            <a:r>
              <a:rPr lang="en-US" altLang="zh-CN" dirty="0" smtClean="0"/>
              <a:t>• </a:t>
            </a:r>
            <a:r>
              <a:rPr lang="zh-CN" altLang="en-US" dirty="0" smtClean="0"/>
              <a:t>把数据挖掘模型的结果送到相应的管理人员手中 </a:t>
            </a:r>
            <a:r>
              <a:rPr lang="en-US" altLang="zh-CN" dirty="0" smtClean="0"/>
              <a:t>• </a:t>
            </a:r>
            <a:r>
              <a:rPr lang="zh-CN" altLang="en-US" dirty="0" smtClean="0"/>
              <a:t>对模型进行日常的监测和维护 </a:t>
            </a:r>
            <a:r>
              <a:rPr lang="en-US" altLang="zh-CN" dirty="0" smtClean="0"/>
              <a:t>• </a:t>
            </a:r>
            <a:r>
              <a:rPr lang="zh-CN" altLang="en-US" dirty="0" smtClean="0"/>
              <a:t>定期更新数据挖掘模型</a:t>
            </a:r>
            <a:endParaRPr lang="en-US" altLang="zh-CN" dirty="0" smtClean="0"/>
          </a:p>
          <a:p>
            <a:r>
              <a:rPr lang="en-US" altLang="zh-CN" dirty="0" smtClean="0"/>
              <a:t>DI</a:t>
            </a:r>
            <a:r>
              <a:rPr lang="zh-CN" altLang="en-US" dirty="0" smtClean="0"/>
              <a:t>：</a:t>
            </a:r>
            <a:r>
              <a:rPr lang="en-US" altLang="zh-CN" dirty="0" smtClean="0"/>
              <a:t>APP</a:t>
            </a:r>
            <a:r>
              <a:rPr lang="zh-CN" altLang="en-US" dirty="0" smtClean="0"/>
              <a:t>发布</a:t>
            </a:r>
            <a:endParaRPr lang="en-US" altLang="zh-CN" dirty="0" smtClean="0"/>
          </a:p>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16</a:t>
            </a:fld>
            <a:endParaRPr lang="zh-CN" altLang="en-US"/>
          </a:p>
        </p:txBody>
      </p:sp>
    </p:spTree>
    <p:extLst>
      <p:ext uri="{BB962C8B-B14F-4D97-AF65-F5344CB8AC3E}">
        <p14:creationId xmlns:p14="http://schemas.microsoft.com/office/powerpoint/2010/main" val="4071087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有些问题的产生式显然的，如开辟新产品的市场，为现存的产品和服务定价，了解客户流失的原因。同时和各种人员的交流也是很重要的，当他们了解了数据挖掘是怎么回事之后，就有可能提出更好的问题</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17</a:t>
            </a:fld>
            <a:endParaRPr lang="zh-CN" altLang="en-US"/>
          </a:p>
        </p:txBody>
      </p:sp>
    </p:spTree>
    <p:extLst>
      <p:ext uri="{BB962C8B-B14F-4D97-AF65-F5344CB8AC3E}">
        <p14:creationId xmlns:p14="http://schemas.microsoft.com/office/powerpoint/2010/main" val="2800795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业内专家对商业运作环境和流程了如指掌，他们可能会清楚地知道从数据中能得到什么和不能得到什么</a:t>
            </a:r>
            <a:endParaRPr lang="en-US" altLang="zh-CN" dirty="0" smtClean="0"/>
          </a:p>
          <a:p>
            <a:r>
              <a:rPr lang="zh-CN" altLang="en-US" dirty="0" smtClean="0"/>
              <a:t>信息技术部门负责数据库的管理和应用软件的开发，他们对数据比较了解</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18</a:t>
            </a:fld>
            <a:endParaRPr lang="zh-CN" altLang="en-US"/>
          </a:p>
        </p:txBody>
      </p:sp>
    </p:spTree>
    <p:extLst>
      <p:ext uri="{BB962C8B-B14F-4D97-AF65-F5344CB8AC3E}">
        <p14:creationId xmlns:p14="http://schemas.microsoft.com/office/powerpoint/2010/main" val="4200842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以下一些情况看起来没有什么技术难度，然而却可能严重影响数据挖掘的效果，甚至导致项目失败：</a:t>
            </a:r>
            <a:endParaRPr lang="en-US" altLang="zh-CN" dirty="0" smtClean="0"/>
          </a:p>
          <a:p>
            <a:r>
              <a:rPr lang="en-US" altLang="zh-CN" dirty="0" smtClean="0"/>
              <a:t>1</a:t>
            </a:r>
            <a:r>
              <a:rPr lang="zh-CN" altLang="en-US" dirty="0" smtClean="0"/>
              <a:t>、令人费解的数据格式，以及各个系统中数据含义的不一样</a:t>
            </a:r>
            <a:endParaRPr lang="en-US" altLang="zh-CN" dirty="0" smtClean="0"/>
          </a:p>
          <a:p>
            <a:r>
              <a:rPr lang="en-US" altLang="zh-CN" dirty="0" smtClean="0"/>
              <a:t>2</a:t>
            </a:r>
            <a:r>
              <a:rPr lang="zh-CN" altLang="en-US" dirty="0" smtClean="0"/>
              <a:t>、关键数据缺失或太少，而且没有替代</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19</a:t>
            </a:fld>
            <a:endParaRPr lang="zh-CN" altLang="en-US"/>
          </a:p>
        </p:txBody>
      </p:sp>
    </p:spTree>
    <p:extLst>
      <p:ext uri="{BB962C8B-B14F-4D97-AF65-F5344CB8AC3E}">
        <p14:creationId xmlns:p14="http://schemas.microsoft.com/office/powerpoint/2010/main" val="33551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2</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曾经，训练一个神经网络或构建一个决策树模型是相当困难的任务，因为比必须自己写代码。但是，利用</a:t>
            </a:r>
            <a:r>
              <a:rPr lang="en-US" altLang="zh-CN" dirty="0" err="1" smtClean="0"/>
              <a:t>DeepInsight</a:t>
            </a:r>
            <a:r>
              <a:rPr lang="zh-CN" altLang="en-US" dirty="0" smtClean="0"/>
              <a:t>平台，这部分工作已经很容易了。然而有很多的数据挖掘技术，如何选择却成了挖掘分析人员面临的问题。毕竟一个模型的好坏依赖于所选择的算法和所使用的工具</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20</a:t>
            </a:fld>
            <a:endParaRPr lang="zh-CN" altLang="en-US"/>
          </a:p>
        </p:txBody>
      </p:sp>
    </p:spTree>
    <p:extLst>
      <p:ext uri="{BB962C8B-B14F-4D97-AF65-F5344CB8AC3E}">
        <p14:creationId xmlns:p14="http://schemas.microsoft.com/office/powerpoint/2010/main" val="197575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21</a:t>
            </a:fld>
            <a:endParaRPr lang="zh-CN" altLang="en-US"/>
          </a:p>
        </p:txBody>
      </p:sp>
    </p:spTree>
    <p:extLst>
      <p:ext uri="{BB962C8B-B14F-4D97-AF65-F5344CB8AC3E}">
        <p14:creationId xmlns:p14="http://schemas.microsoft.com/office/powerpoint/2010/main" val="182266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22</a:t>
            </a:fld>
            <a:endParaRPr lang="zh-CN" altLang="en-US"/>
          </a:p>
        </p:txBody>
      </p:sp>
    </p:spTree>
    <p:extLst>
      <p:ext uri="{BB962C8B-B14F-4D97-AF65-F5344CB8AC3E}">
        <p14:creationId xmlns:p14="http://schemas.microsoft.com/office/powerpoint/2010/main" val="259435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数据挖掘是集成许多学科中成熟的工具和技术，从大量的、不完全的、有噪声的、模糊的数据中提取隐含在其中的、人们事先不知道的、但又是潜在有用的信息和知识的过程，由以下步骤的迭代序列组成：</a:t>
            </a:r>
          </a:p>
          <a:p>
            <a:pPr lvl="0"/>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数据清理：消除噪声、删除不一致数据、数据回填等</a:t>
            </a:r>
          </a:p>
          <a:p>
            <a:pPr lvl="0"/>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数据集成：将多种数据源组合在一起</a:t>
            </a:r>
          </a:p>
          <a:p>
            <a:pPr lvl="0"/>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数据选择：从数据库中提取与分析任务相关的数据</a:t>
            </a:r>
          </a:p>
          <a:p>
            <a:pPr lvl="0"/>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数据变换：通过汇总或聚集操作，把数据变换和统一成合适挖掘的形式</a:t>
            </a:r>
          </a:p>
          <a:p>
            <a:pPr lvl="0"/>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知识挖掘：使用智能方法提取数据模式</a:t>
            </a:r>
          </a:p>
          <a:p>
            <a:pPr lvl="0"/>
            <a:r>
              <a:rPr lang="en-US" altLang="zh-CN" sz="1200" kern="1200" dirty="0" smtClean="0">
                <a:solidFill>
                  <a:schemeClr val="tx1"/>
                </a:solidFill>
                <a:latin typeface="+mn-lt"/>
                <a:ea typeface="+mn-ea"/>
                <a:cs typeface="+mn-cs"/>
              </a:rPr>
              <a:t>6</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模式评估：根据某种兴趣度度量，识别代表知识的真正感兴趣的模式</a:t>
            </a:r>
          </a:p>
          <a:p>
            <a:pPr lvl="0"/>
            <a:r>
              <a:rPr lang="en-US" altLang="zh-CN" sz="1200" kern="1200" dirty="0" smtClean="0">
                <a:solidFill>
                  <a:schemeClr val="tx1"/>
                </a:solidFill>
                <a:latin typeface="+mn-lt"/>
                <a:ea typeface="+mn-ea"/>
                <a:cs typeface="+mn-cs"/>
              </a:rPr>
              <a:t>7</a:t>
            </a:r>
            <a:r>
              <a:rPr lang="zh-CN" altLang="en-US"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知识表示：使用可视化和知识表示技术，向用户提供挖掘的知识</a:t>
            </a:r>
          </a:p>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23</a:t>
            </a:fld>
            <a:endParaRPr lang="zh-CN" altLang="en-US"/>
          </a:p>
        </p:txBody>
      </p:sp>
    </p:spTree>
    <p:extLst>
      <p:ext uri="{BB962C8B-B14F-4D97-AF65-F5344CB8AC3E}">
        <p14:creationId xmlns:p14="http://schemas.microsoft.com/office/powerpoint/2010/main" val="239999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算子是利用</a:t>
            </a:r>
            <a:r>
              <a:rPr lang="en-US" altLang="zh-CN" sz="1200" kern="1200" dirty="0" smtClean="0">
                <a:solidFill>
                  <a:schemeClr val="tx1"/>
                </a:solidFill>
                <a:latin typeface="+mn-lt"/>
                <a:ea typeface="+mn-ea"/>
                <a:cs typeface="+mn-cs"/>
              </a:rPr>
              <a:t>DI</a:t>
            </a:r>
            <a:r>
              <a:rPr lang="zh-CN" altLang="en-US" sz="1200" kern="1200" dirty="0" smtClean="0">
                <a:solidFill>
                  <a:schemeClr val="tx1"/>
                </a:solidFill>
                <a:latin typeface="+mn-lt"/>
                <a:ea typeface="+mn-ea"/>
                <a:cs typeface="+mn-cs"/>
              </a:rPr>
              <a:t>平台进行数据挖掘的基本单位，所有处理功能都可以算子化</a:t>
            </a:r>
            <a:endParaRPr lang="en-US" altLang="zh-CN"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25</a:t>
            </a:fld>
            <a:endParaRPr lang="zh-CN" altLang="en-US"/>
          </a:p>
        </p:txBody>
      </p:sp>
    </p:spTree>
    <p:extLst>
      <p:ext uri="{BB962C8B-B14F-4D97-AF65-F5344CB8AC3E}">
        <p14:creationId xmlns:p14="http://schemas.microsoft.com/office/powerpoint/2010/main" val="1204563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2600" dirty="0" smtClean="0"/>
              <a:t>数据库</a:t>
            </a:r>
            <a:r>
              <a:rPr lang="en-US" altLang="zh-CN" sz="2600" dirty="0" smtClean="0"/>
              <a:t>/</a:t>
            </a:r>
            <a:r>
              <a:rPr lang="zh-CN" altLang="en-US" sz="2600" dirty="0" smtClean="0"/>
              <a:t>数据仓库</a:t>
            </a:r>
            <a:endParaRPr lang="en-US" altLang="zh-CN" sz="2600" dirty="0" smtClean="0"/>
          </a:p>
          <a:p>
            <a:pPr lvl="2"/>
            <a:r>
              <a:rPr lang="zh-CN" altLang="en-US" sz="2200" dirty="0" smtClean="0"/>
              <a:t>关系型数据库</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endParaRPr lang="en-US" altLang="zh-CN" sz="2000" dirty="0" smtClean="0"/>
          </a:p>
          <a:p>
            <a:pPr lvl="2"/>
            <a:r>
              <a:rPr lang="zh-CN" altLang="en-US" sz="2200" dirty="0" smtClean="0"/>
              <a:t>数据库并行读取</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r>
              <a:rPr lang="zh-CN" altLang="en-US" sz="2000" dirty="0" smtClean="0"/>
              <a:t>，</a:t>
            </a:r>
            <a:r>
              <a:rPr lang="en-US" altLang="zh-CN" sz="2000" dirty="0" smtClean="0"/>
              <a:t>MPPDB</a:t>
            </a:r>
            <a:r>
              <a:rPr lang="zh-CN" altLang="en-US" sz="2000" dirty="0" smtClean="0"/>
              <a:t>、</a:t>
            </a:r>
            <a:r>
              <a:rPr lang="en-US" altLang="zh-CN" sz="2000" dirty="0" err="1" smtClean="0"/>
              <a:t>PostPreSQL</a:t>
            </a:r>
            <a:endParaRPr lang="en-US" altLang="zh-CN" sz="2000" dirty="0" smtClean="0"/>
          </a:p>
          <a:p>
            <a:pPr lvl="2"/>
            <a:r>
              <a:rPr lang="en-US" altLang="zh-CN" sz="2200" dirty="0" err="1" smtClean="0"/>
              <a:t>MangoDB</a:t>
            </a:r>
            <a:r>
              <a:rPr lang="zh-CN" altLang="en-US" sz="2200" dirty="0" smtClean="0"/>
              <a:t>分区读取</a:t>
            </a:r>
            <a:endParaRPr lang="en-US" altLang="zh-CN" sz="2200" dirty="0" smtClean="0"/>
          </a:p>
          <a:p>
            <a:pPr lvl="2"/>
            <a:r>
              <a:rPr lang="en-US" altLang="zh-CN" sz="2200" dirty="0" smtClean="0"/>
              <a:t>Hive</a:t>
            </a:r>
            <a:r>
              <a:rPr lang="zh-CN" altLang="en-US" sz="2200" dirty="0" smtClean="0"/>
              <a:t>数据源</a:t>
            </a:r>
            <a:endParaRPr lang="en-US" altLang="zh-CN" sz="2200" dirty="0" smtClean="0"/>
          </a:p>
          <a:p>
            <a:pPr lvl="2"/>
            <a:r>
              <a:rPr lang="zh-CN" altLang="en-US" sz="2200" dirty="0" smtClean="0"/>
              <a:t>读取</a:t>
            </a:r>
            <a:r>
              <a:rPr lang="en-US" altLang="zh-CN" sz="2200" dirty="0" smtClean="0"/>
              <a:t>Access</a:t>
            </a:r>
            <a:r>
              <a:rPr lang="zh-CN" altLang="en-US" sz="2200" dirty="0" smtClean="0"/>
              <a:t>数据</a:t>
            </a:r>
            <a:endParaRPr lang="en-US" altLang="zh-CN" sz="2200" dirty="0" smtClean="0"/>
          </a:p>
          <a:p>
            <a:pPr lvl="2"/>
            <a:r>
              <a:rPr lang="en-US" altLang="zh-CN" sz="2200" dirty="0" err="1" smtClean="0"/>
              <a:t>Hbase</a:t>
            </a:r>
            <a:endParaRPr lang="en-US" altLang="zh-CN" sz="2200" dirty="0" smtClean="0"/>
          </a:p>
          <a:p>
            <a:pPr lvl="2"/>
            <a:r>
              <a:rPr lang="en-US" altLang="zh-CN" sz="2200" dirty="0" smtClean="0"/>
              <a:t>ES</a:t>
            </a:r>
          </a:p>
          <a:p>
            <a:pPr lvl="2"/>
            <a:endParaRPr lang="en-US" altLang="zh-CN" sz="2200" dirty="0" smtClean="0"/>
          </a:p>
          <a:p>
            <a:pPr lvl="2"/>
            <a:r>
              <a:rPr lang="zh-CN" altLang="en-US" sz="2200" dirty="0" smtClean="0"/>
              <a:t>数据生成器</a:t>
            </a:r>
            <a:endParaRPr lang="en-US" altLang="zh-CN" sz="2200" dirty="0" smtClean="0"/>
          </a:p>
          <a:p>
            <a:pPr lvl="3"/>
            <a:r>
              <a:rPr lang="zh-CN" altLang="zh-CN" sz="2000" dirty="0" smtClean="0"/>
              <a:t>根据用户需求随机生成一些数</a:t>
            </a:r>
            <a:r>
              <a:rPr lang="zh-CN" altLang="en-US" sz="2000" dirty="0" smtClean="0"/>
              <a:t>据</a:t>
            </a:r>
            <a:endParaRPr lang="en-US" altLang="zh-CN" sz="2000" dirty="0" smtClean="0"/>
          </a:p>
          <a:p>
            <a:pPr lvl="2"/>
            <a:endParaRPr lang="en-US" altLang="zh-CN" sz="2200" dirty="0" smtClean="0"/>
          </a:p>
          <a:p>
            <a:pPr lvl="2"/>
            <a:endParaRPr lang="en-US" altLang="zh-CN" sz="2200"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26</a:t>
            </a:fld>
            <a:endParaRPr lang="zh-CN" altLang="en-US"/>
          </a:p>
        </p:txBody>
      </p:sp>
    </p:spTree>
    <p:extLst>
      <p:ext uri="{BB962C8B-B14F-4D97-AF65-F5344CB8AC3E}">
        <p14:creationId xmlns:p14="http://schemas.microsoft.com/office/powerpoint/2010/main" val="2487275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用于对数据进行预处理的一类算子，完成数据提取、数据清洗、数据集成、数据规约、数据变换与离散化等等功能，包括分组统计、数据合并、相关性分析、随机数发布、缺失值填充等</a:t>
            </a:r>
            <a:r>
              <a:rPr lang="en-US" altLang="zh-CN" sz="1200" kern="1200" dirty="0" smtClean="0">
                <a:solidFill>
                  <a:schemeClr val="tx1"/>
                </a:solidFill>
                <a:latin typeface="+mn-lt"/>
                <a:ea typeface="+mn-ea"/>
                <a:cs typeface="+mn-cs"/>
              </a:rPr>
              <a:t>20</a:t>
            </a:r>
            <a:r>
              <a:rPr lang="zh-CN" altLang="zh-CN" sz="1200" kern="1200" dirty="0" smtClean="0">
                <a:solidFill>
                  <a:schemeClr val="tx1"/>
                </a:solidFill>
                <a:latin typeface="+mn-lt"/>
                <a:ea typeface="+mn-ea"/>
                <a:cs typeface="+mn-cs"/>
              </a:rPr>
              <a:t>多类算法算子，此外，平台还提供</a:t>
            </a:r>
            <a:r>
              <a:rPr lang="en-US" altLang="zh-CN" sz="1200" kern="1200" dirty="0" err="1" smtClean="0">
                <a:solidFill>
                  <a:schemeClr val="tx1"/>
                </a:solidFill>
                <a:latin typeface="+mn-lt"/>
                <a:ea typeface="+mn-ea"/>
                <a:cs typeface="+mn-cs"/>
              </a:rPr>
              <a:t>sql</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scala</a:t>
            </a:r>
            <a:r>
              <a:rPr lang="zh-CN" altLang="zh-CN" sz="1200" kern="1200" dirty="0" smtClean="0">
                <a:solidFill>
                  <a:schemeClr val="tx1"/>
                </a:solidFill>
                <a:latin typeface="+mn-lt"/>
                <a:ea typeface="+mn-ea"/>
                <a:cs typeface="+mn-cs"/>
              </a:rPr>
              <a:t>组件，供用户根据自己的需要开发符合自己需求的数据处理算子</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27</a:t>
            </a:fld>
            <a:endParaRPr lang="zh-CN" altLang="en-US"/>
          </a:p>
        </p:txBody>
      </p:sp>
    </p:spTree>
    <p:extLst>
      <p:ext uri="{BB962C8B-B14F-4D97-AF65-F5344CB8AC3E}">
        <p14:creationId xmlns:p14="http://schemas.microsoft.com/office/powerpoint/2010/main" val="3025602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数据挖掘算子包括对预处理后的数据通过分类、聚类、回归、降维等手段，从中挖掘出感兴趣的知识或信息，平台提供了非常丰富的数据挖掘算子库，例如</a:t>
            </a:r>
            <a:r>
              <a:rPr lang="en-US" altLang="zh-CN" sz="1200" kern="1200" dirty="0" err="1" smtClean="0">
                <a:solidFill>
                  <a:schemeClr val="tx1"/>
                </a:solidFill>
                <a:latin typeface="+mn-lt"/>
                <a:ea typeface="+mn-ea"/>
                <a:cs typeface="+mn-cs"/>
              </a:rPr>
              <a:t>Kmeans</a:t>
            </a:r>
            <a:r>
              <a:rPr lang="zh-CN" altLang="zh-CN" sz="1200" kern="1200" dirty="0" smtClean="0">
                <a:solidFill>
                  <a:schemeClr val="tx1"/>
                </a:solidFill>
                <a:latin typeface="+mn-lt"/>
                <a:ea typeface="+mn-ea"/>
                <a:cs typeface="+mn-cs"/>
              </a:rPr>
              <a:t>算子、</a:t>
            </a:r>
            <a:r>
              <a:rPr lang="en-US" altLang="zh-CN" sz="1200" kern="1200" dirty="0" err="1" smtClean="0">
                <a:solidFill>
                  <a:schemeClr val="tx1"/>
                </a:solidFill>
                <a:latin typeface="+mn-lt"/>
                <a:ea typeface="+mn-ea"/>
                <a:cs typeface="+mn-cs"/>
              </a:rPr>
              <a:t>DBScan</a:t>
            </a:r>
            <a:r>
              <a:rPr lang="zh-CN" altLang="zh-CN" sz="1200" kern="1200" dirty="0" smtClean="0">
                <a:solidFill>
                  <a:schemeClr val="tx1"/>
                </a:solidFill>
                <a:latin typeface="+mn-lt"/>
                <a:ea typeface="+mn-ea"/>
                <a:cs typeface="+mn-cs"/>
              </a:rPr>
              <a:t>算子、均值分析算子、</a:t>
            </a:r>
            <a:r>
              <a:rPr lang="en-US" altLang="zh-CN" sz="1200" kern="1200" dirty="0" smtClean="0">
                <a:solidFill>
                  <a:schemeClr val="tx1"/>
                </a:solidFill>
                <a:latin typeface="+mn-lt"/>
                <a:ea typeface="+mn-ea"/>
                <a:cs typeface="+mn-cs"/>
              </a:rPr>
              <a:t>Word</a:t>
            </a:r>
            <a:r>
              <a:rPr lang="zh-CN" altLang="zh-CN" sz="1200" kern="1200" dirty="0" smtClean="0">
                <a:solidFill>
                  <a:schemeClr val="tx1"/>
                </a:solidFill>
                <a:latin typeface="+mn-lt"/>
                <a:ea typeface="+mn-ea"/>
                <a:cs typeface="+mn-cs"/>
              </a:rPr>
              <a:t>分词算子等等，现已经达到近</a:t>
            </a:r>
            <a:r>
              <a:rPr lang="en-US" altLang="zh-CN" sz="1200" kern="1200" dirty="0" smtClean="0">
                <a:solidFill>
                  <a:schemeClr val="tx1"/>
                </a:solidFill>
                <a:latin typeface="+mn-lt"/>
                <a:ea typeface="+mn-ea"/>
                <a:cs typeface="+mn-cs"/>
              </a:rPr>
              <a:t>50</a:t>
            </a:r>
            <a:r>
              <a:rPr lang="zh-CN" altLang="zh-CN" sz="1200" kern="1200" dirty="0" smtClean="0">
                <a:solidFill>
                  <a:schemeClr val="tx1"/>
                </a:solidFill>
                <a:latin typeface="+mn-lt"/>
                <a:ea typeface="+mn-ea"/>
                <a:cs typeface="+mn-cs"/>
              </a:rPr>
              <a:t>个，并且还在不断丰富当中</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28</a:t>
            </a:fld>
            <a:endParaRPr lang="zh-CN" altLang="en-US"/>
          </a:p>
        </p:txBody>
      </p:sp>
    </p:spTree>
    <p:extLst>
      <p:ext uri="{BB962C8B-B14F-4D97-AF65-F5344CB8AC3E}">
        <p14:creationId xmlns:p14="http://schemas.microsoft.com/office/powerpoint/2010/main" val="192251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图元算子是用于数据可视化展示的算子，包括饼图、表单、折线图、热力图、关系图等</a:t>
            </a:r>
            <a:r>
              <a:rPr lang="en-US" altLang="zh-CN" sz="1200" kern="1200" dirty="0" smtClean="0">
                <a:solidFill>
                  <a:schemeClr val="tx1"/>
                </a:solidFill>
                <a:latin typeface="+mn-lt"/>
                <a:ea typeface="+mn-ea"/>
                <a:cs typeface="+mn-cs"/>
              </a:rPr>
              <a:t>30</a:t>
            </a:r>
            <a:r>
              <a:rPr lang="zh-CN" altLang="zh-CN" sz="1200" kern="1200" dirty="0" smtClean="0">
                <a:solidFill>
                  <a:schemeClr val="tx1"/>
                </a:solidFill>
                <a:latin typeface="+mn-lt"/>
                <a:ea typeface="+mn-ea"/>
                <a:cs typeface="+mn-cs"/>
              </a:rPr>
              <a:t>多个可视化算子，也提供通用数据展示算子，用户在通用数据展示算子中可以选择视图显示的布局模板，以及每个子窗口中的可视化单元（如饼图、表单、关系图等等）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29</a:t>
            </a:fld>
            <a:endParaRPr lang="zh-CN" altLang="en-US"/>
          </a:p>
        </p:txBody>
      </p:sp>
    </p:spTree>
    <p:extLst>
      <p:ext uri="{BB962C8B-B14F-4D97-AF65-F5344CB8AC3E}">
        <p14:creationId xmlns:p14="http://schemas.microsoft.com/office/powerpoint/2010/main" val="4104618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30</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31</a:t>
            </a:fld>
            <a:endParaRPr lang="zh-CN" altLang="en-US"/>
          </a:p>
        </p:txBody>
      </p:sp>
    </p:spTree>
    <p:extLst>
      <p:ext uri="{BB962C8B-B14F-4D97-AF65-F5344CB8AC3E}">
        <p14:creationId xmlns:p14="http://schemas.microsoft.com/office/powerpoint/2010/main" val="583989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en-US" dirty="0" smtClean="0"/>
              <a:t>总之，没有高质量的数据，就没有高质量的挖掘结果，高质量的决策必须基于高质量的数据基础上</a:t>
            </a:r>
            <a:endParaRPr lang="en-US" altLang="zh-CN" dirty="0" smtClean="0"/>
          </a:p>
          <a:p>
            <a:pPr lvl="0"/>
            <a:r>
              <a:rPr lang="zh-CN" altLang="en-US" dirty="0" smtClean="0"/>
              <a:t>“垃圾进，垃圾出”</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32</a:t>
            </a:fld>
            <a:endParaRPr lang="zh-CN" altLang="en-US"/>
          </a:p>
        </p:txBody>
      </p:sp>
    </p:spTree>
    <p:extLst>
      <p:ext uri="{BB962C8B-B14F-4D97-AF65-F5344CB8AC3E}">
        <p14:creationId xmlns:p14="http://schemas.microsoft.com/office/powerpoint/2010/main" val="2498253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zh-CN" sz="1200" kern="1200" dirty="0" smtClean="0">
                <a:solidFill>
                  <a:schemeClr val="tx1"/>
                </a:solidFill>
                <a:latin typeface="+mn-lt"/>
                <a:ea typeface="+mn-ea"/>
                <a:cs typeface="+mn-cs"/>
              </a:rPr>
              <a:t>由于信息遗漏或者无法获取等因素导致数据集的数据缺失，会增加数据集的不确定性，影响算法的执行，一种处理方式是直接删除，另外一种处理方式就是补全，补全的算法有</a:t>
            </a:r>
          </a:p>
          <a:p>
            <a:pPr lvl="1"/>
            <a:r>
              <a:rPr lang="zh-CN" altLang="zh-CN" sz="1200" kern="1200" dirty="0" smtClean="0">
                <a:solidFill>
                  <a:schemeClr val="tx1"/>
                </a:solidFill>
                <a:latin typeface="+mn-lt"/>
                <a:ea typeface="+mn-ea"/>
                <a:cs typeface="+mn-cs"/>
              </a:rPr>
              <a:t>均值填充：对于数字类型的变量，采用没有缺失值的平均值进行估计，需要对没有缺失值的数据进行求和操作，并除以没有缺失值的记录数</a:t>
            </a:r>
          </a:p>
          <a:p>
            <a:pPr lvl="1"/>
            <a:r>
              <a:rPr lang="zh-CN" altLang="zh-CN" sz="1200" kern="1200" dirty="0" smtClean="0">
                <a:solidFill>
                  <a:schemeClr val="tx1"/>
                </a:solidFill>
                <a:latin typeface="+mn-lt"/>
                <a:ea typeface="+mn-ea"/>
                <a:cs typeface="+mn-cs"/>
              </a:rPr>
              <a:t>中值填充：采用没有缺失值的中值进行估计，中值也叫中位数，是指将数据按大小顺序排列起来，形成一个数列，居于数列中间位置的那个数据。计算时需要对所有数据进行排序操作</a:t>
            </a:r>
          </a:p>
          <a:p>
            <a:pPr lvl="1"/>
            <a:r>
              <a:rPr lang="zh-CN" altLang="zh-CN" sz="1200" kern="1200" dirty="0" smtClean="0">
                <a:solidFill>
                  <a:schemeClr val="tx1"/>
                </a:solidFill>
                <a:latin typeface="+mn-lt"/>
                <a:ea typeface="+mn-ea"/>
                <a:cs typeface="+mn-cs"/>
              </a:rPr>
              <a:t>众数填充：采用没有缺失值的众数进行估计，众数是一组数据中出现次数最多的那个数据</a:t>
            </a:r>
          </a:p>
          <a:p>
            <a:pPr lvl="1"/>
            <a:r>
              <a:rPr lang="zh-CN" altLang="zh-CN" sz="1200" kern="1200" dirty="0" smtClean="0">
                <a:solidFill>
                  <a:schemeClr val="tx1"/>
                </a:solidFill>
                <a:latin typeface="+mn-lt"/>
                <a:ea typeface="+mn-ea"/>
                <a:cs typeface="+mn-cs"/>
              </a:rPr>
              <a:t>线性插值法填充：线性插值法是指使用连接两个已知量的直线来确定在这两个已知量之间的一个未知量的值的方法，采用线性插值法估计出缺失值，进行填充</a:t>
            </a:r>
          </a:p>
          <a:p>
            <a:pPr lvl="1"/>
            <a:r>
              <a:rPr lang="zh-CN" altLang="zh-CN" sz="1200" kern="1200" dirty="0" smtClean="0">
                <a:solidFill>
                  <a:schemeClr val="tx1"/>
                </a:solidFill>
                <a:latin typeface="+mn-lt"/>
                <a:ea typeface="+mn-ea"/>
                <a:cs typeface="+mn-cs"/>
              </a:rPr>
              <a:t>固定值填充：采用一个给定的固定值填充缺失值，例如缺失值固定填充</a:t>
            </a:r>
            <a:r>
              <a:rPr lang="en-US" altLang="zh-CN" sz="1200" kern="1200" dirty="0" smtClean="0">
                <a:solidFill>
                  <a:schemeClr val="tx1"/>
                </a:solidFill>
                <a:latin typeface="+mn-lt"/>
                <a:ea typeface="+mn-ea"/>
                <a:cs typeface="+mn-cs"/>
              </a:rPr>
              <a:t>0</a:t>
            </a:r>
            <a:r>
              <a:rPr lang="zh-CN" altLang="zh-CN" sz="1200" kern="1200" dirty="0" smtClean="0">
                <a:solidFill>
                  <a:schemeClr val="tx1"/>
                </a:solidFill>
                <a:latin typeface="+mn-lt"/>
                <a:ea typeface="+mn-ea"/>
                <a:cs typeface="+mn-cs"/>
              </a:rPr>
              <a:t>，或者</a:t>
            </a:r>
            <a:r>
              <a:rPr lang="en-US" altLang="zh-CN" sz="1200" kern="1200" dirty="0" smtClean="0">
                <a:solidFill>
                  <a:schemeClr val="tx1"/>
                </a:solidFill>
                <a:latin typeface="+mn-lt"/>
                <a:ea typeface="+mn-ea"/>
                <a:cs typeface="+mn-cs"/>
              </a:rPr>
              <a:t>UNKOWN</a:t>
            </a:r>
            <a:r>
              <a:rPr lang="zh-CN" altLang="zh-CN" sz="1200" kern="1200" dirty="0" smtClean="0">
                <a:solidFill>
                  <a:schemeClr val="tx1"/>
                </a:solidFill>
                <a:latin typeface="+mn-lt"/>
                <a:ea typeface="+mn-ea"/>
                <a:cs typeface="+mn-cs"/>
              </a:rPr>
              <a:t>等</a:t>
            </a:r>
          </a:p>
          <a:p>
            <a:pPr lvl="1"/>
            <a:r>
              <a:rPr lang="zh-CN" altLang="zh-CN" sz="1200" kern="1200" dirty="0" smtClean="0">
                <a:solidFill>
                  <a:schemeClr val="tx1"/>
                </a:solidFill>
                <a:latin typeface="+mn-lt"/>
                <a:ea typeface="+mn-ea"/>
                <a:cs typeface="+mn-cs"/>
              </a:rPr>
              <a:t>临近点均值填充：采用缺失值临近的</a:t>
            </a:r>
            <a:r>
              <a:rPr lang="en-US" altLang="zh-CN" sz="1200" kern="1200" dirty="0" smtClean="0">
                <a:solidFill>
                  <a:schemeClr val="tx1"/>
                </a:solidFill>
                <a:latin typeface="+mn-lt"/>
                <a:ea typeface="+mn-ea"/>
                <a:cs typeface="+mn-cs"/>
              </a:rPr>
              <a:t>N</a:t>
            </a:r>
            <a:r>
              <a:rPr lang="zh-CN" altLang="zh-CN" sz="1200" kern="1200" dirty="0" smtClean="0">
                <a:solidFill>
                  <a:schemeClr val="tx1"/>
                </a:solidFill>
                <a:latin typeface="+mn-lt"/>
                <a:ea typeface="+mn-ea"/>
                <a:cs typeface="+mn-cs"/>
              </a:rPr>
              <a:t>个没有缺失值点的平均值进行估计</a:t>
            </a:r>
          </a:p>
          <a:p>
            <a:r>
              <a:rPr lang="zh-CN" altLang="zh-CN" sz="1200" kern="1200" dirty="0" smtClean="0">
                <a:solidFill>
                  <a:schemeClr val="tx1"/>
                </a:solidFill>
                <a:latin typeface="+mn-lt"/>
                <a:ea typeface="+mn-ea"/>
                <a:cs typeface="+mn-cs"/>
              </a:rPr>
              <a:t>临近点中值填充：采用缺失值临近的</a:t>
            </a:r>
            <a:r>
              <a:rPr lang="en-US" altLang="zh-CN" sz="1200" kern="1200" dirty="0" smtClean="0">
                <a:solidFill>
                  <a:schemeClr val="tx1"/>
                </a:solidFill>
                <a:latin typeface="+mn-lt"/>
                <a:ea typeface="+mn-ea"/>
                <a:cs typeface="+mn-cs"/>
              </a:rPr>
              <a:t>N</a:t>
            </a:r>
            <a:r>
              <a:rPr lang="zh-CN" altLang="zh-CN" sz="1200" kern="1200" dirty="0" smtClean="0">
                <a:solidFill>
                  <a:schemeClr val="tx1"/>
                </a:solidFill>
                <a:latin typeface="+mn-lt"/>
                <a:ea typeface="+mn-ea"/>
                <a:cs typeface="+mn-cs"/>
              </a:rPr>
              <a:t>个没有缺失值点的中值进行估计</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34</a:t>
            </a:fld>
            <a:endParaRPr lang="zh-CN" altLang="en-US"/>
          </a:p>
        </p:txBody>
      </p:sp>
    </p:spTree>
    <p:extLst>
      <p:ext uri="{BB962C8B-B14F-4D97-AF65-F5344CB8AC3E}">
        <p14:creationId xmlns:p14="http://schemas.microsoft.com/office/powerpoint/2010/main" val="2056815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sz="1200" kern="1200" dirty="0" smtClean="0">
                <a:solidFill>
                  <a:schemeClr val="tx1"/>
                </a:solidFill>
                <a:latin typeface="+mn-lt"/>
                <a:ea typeface="+mn-ea"/>
                <a:cs typeface="+mn-cs"/>
              </a:rPr>
              <a:t>噪</a:t>
            </a:r>
            <a:r>
              <a:rPr lang="zh-CN" altLang="zh-CN" sz="1200" kern="1200" dirty="0" smtClean="0">
                <a:solidFill>
                  <a:schemeClr val="tx1"/>
                </a:solidFill>
                <a:latin typeface="+mn-lt"/>
                <a:ea typeface="+mn-ea"/>
                <a:cs typeface="+mn-cs"/>
              </a:rPr>
              <a:t>声数据是数据集中的干扰数据，如果数据中含有大量的噪声数据，将会大大的影响数据的收敛速度，甚至对于训练生成模型的准确也会有很大的副作用。因此对于噪声数据需要进行去除</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所谓</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分箱</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，实际上就是按照属性值划分的子区间，如果一个属性值处于某个子区间范围内，就称把该属性值放进这个子区间所代表的</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箱子</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内。把待处理的数据（某列属性值）按照一定的规则放进一些箱子中，考察每一个箱子中的数据，采用某种方法分别对各个箱子中的数据进行处理</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需要确定的两个主要问题就是：如何分箱以及如何对每个箱子中的数据进行平滑处理。</a:t>
            </a:r>
          </a:p>
          <a:p>
            <a:r>
              <a:rPr lang="zh-CN" altLang="zh-CN" sz="1200" kern="1200" dirty="0" smtClean="0">
                <a:solidFill>
                  <a:schemeClr val="tx1"/>
                </a:solidFill>
                <a:latin typeface="+mn-lt"/>
                <a:ea typeface="+mn-ea"/>
                <a:cs typeface="+mn-cs"/>
              </a:rPr>
              <a:t>分箱的方法有：</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等深分箱法：将数据集按记录行数分箱，每箱具有相同的记录数，每箱记录数称为箱子的深度。这是最简单的一种分箱方法</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等宽分箱法：使数据集在整个属性值的区间上平均分布，即每个箱的区间范围是一个常量，称为箱子宽度</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用户自定义区间法：用户可以根据需要自定义区间，当用户明确希望观察某些区间范围内的数据分布时，使用这种方法可以方便地帮助用户达到目的</a:t>
            </a:r>
          </a:p>
          <a:p>
            <a:r>
              <a:rPr lang="zh-CN" altLang="zh-CN" sz="1200" kern="1200" dirty="0" smtClean="0">
                <a:solidFill>
                  <a:schemeClr val="tx1"/>
                </a:solidFill>
                <a:latin typeface="+mn-lt"/>
                <a:ea typeface="+mn-ea"/>
                <a:cs typeface="+mn-cs"/>
              </a:rPr>
              <a:t>数据平滑处理的方式有：</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箱均值平滑：对同一箱值中的数据求平均值，用平均值替代该箱子中的所有数据</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箱中位数平滑：取箱子的中值，用来替代箱子中的所有数据</a:t>
            </a:r>
          </a:p>
          <a:p>
            <a:r>
              <a:rPr lang="zh-CN" altLang="zh-CN" sz="1200" kern="1200" dirty="0" smtClean="0">
                <a:solidFill>
                  <a:schemeClr val="tx1"/>
                </a:solidFill>
                <a:latin typeface="+mn-lt"/>
                <a:ea typeface="+mn-ea"/>
                <a:cs typeface="+mn-cs"/>
              </a:rPr>
              <a:t>箱边界平滑：用距离较小的边界值替代箱中每一数据</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回归：</a:t>
            </a:r>
            <a:r>
              <a:rPr lang="zh-CN" altLang="zh-CN" sz="1200" kern="1200" dirty="0" smtClean="0">
                <a:solidFill>
                  <a:schemeClr val="tx1"/>
                </a:solidFill>
                <a:latin typeface="+mn-lt"/>
                <a:ea typeface="+mn-ea"/>
                <a:cs typeface="+mn-cs"/>
              </a:rPr>
              <a:t>确定两种或两种以上变量间相互依赖</a:t>
            </a:r>
            <a:r>
              <a:rPr lang="zh-CN" altLang="en-US" sz="1200" kern="1200" dirty="0" smtClean="0">
                <a:solidFill>
                  <a:schemeClr val="tx1"/>
                </a:solidFill>
                <a:latin typeface="+mn-lt"/>
                <a:ea typeface="+mn-ea"/>
                <a:cs typeface="+mn-cs"/>
              </a:rPr>
              <a:t>。应用范围比较广，可以用于分类，也可用于噪声清理，</a:t>
            </a:r>
            <a:r>
              <a:rPr lang="zh-CN" altLang="zh-CN" sz="1200" kern="1200" dirty="0" smtClean="0">
                <a:solidFill>
                  <a:schemeClr val="tx1"/>
                </a:solidFill>
                <a:latin typeface="+mn-lt"/>
                <a:ea typeface="+mn-ea"/>
                <a:cs typeface="+mn-cs"/>
              </a:rPr>
              <a:t>通过让数据适应回归函数来平滑数据，比较适合连续的数字型数据</a:t>
            </a:r>
            <a:endParaRPr lang="en-US" altLang="zh-CN"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latin typeface="+mn-lt"/>
                <a:ea typeface="+mn-ea"/>
                <a:cs typeface="+mn-cs"/>
              </a:rPr>
              <a:t>离群点分析：在样本空间中，与其他样本点的一般行为或特征不一致的点，称为离群点。离群点在某些应用中是关注点，比如欺诈行为检测。但是在很多应用中，离群点会影响分析的准确性，是需要清除的</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35</a:t>
            </a:fld>
            <a:endParaRPr lang="zh-CN" altLang="en-US"/>
          </a:p>
        </p:txBody>
      </p:sp>
    </p:spTree>
    <p:extLst>
      <p:ext uri="{BB962C8B-B14F-4D97-AF65-F5344CB8AC3E}">
        <p14:creationId xmlns:p14="http://schemas.microsoft.com/office/powerpoint/2010/main" val="1113685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合并来自多个数据存储的数据，在数据集成过程中减少结果数据集的冗余和不一致，有助于提高挖掘过程的准确性和速度</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冗余相关分析：从多个数据源中抽取不同数据的时候，容易导致数据的冗余，有些冗余可以通过相关分析检测到</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数值冲突：对于现实世界中的同一实体，来自于不同数据源的属性值可能不同</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主要原因：不同的数据表示、度量单位、编码方式以及语义的不同</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36</a:t>
            </a:fld>
            <a:endParaRPr lang="zh-CN" altLang="en-US"/>
          </a:p>
        </p:txBody>
      </p:sp>
    </p:spTree>
    <p:extLst>
      <p:ext uri="{BB962C8B-B14F-4D97-AF65-F5344CB8AC3E}">
        <p14:creationId xmlns:p14="http://schemas.microsoft.com/office/powerpoint/2010/main" val="1030999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37</a:t>
            </a:fld>
            <a:endParaRPr lang="zh-CN" altLang="en-US"/>
          </a:p>
        </p:txBody>
      </p:sp>
    </p:spTree>
    <p:extLst>
      <p:ext uri="{BB962C8B-B14F-4D97-AF65-F5344CB8AC3E}">
        <p14:creationId xmlns:p14="http://schemas.microsoft.com/office/powerpoint/2010/main" val="2590995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38</a:t>
            </a:fld>
            <a:endParaRPr lang="zh-CN" altLang="en-US"/>
          </a:p>
        </p:txBody>
      </p:sp>
    </p:spTree>
    <p:extLst>
      <p:ext uri="{BB962C8B-B14F-4D97-AF65-F5344CB8AC3E}">
        <p14:creationId xmlns:p14="http://schemas.microsoft.com/office/powerpoint/2010/main" val="394558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将数据变换或统一，使得挖掘过程更有效，挖掘的模式更容易理解</a:t>
            </a:r>
            <a:endParaRPr lang="en-US" altLang="zh-CN" sz="1200" kern="1200" dirty="0" smtClean="0">
              <a:solidFill>
                <a:schemeClr val="tx1"/>
              </a:solidFill>
              <a:latin typeface="+mn-lt"/>
              <a:ea typeface="+mn-ea"/>
              <a:cs typeface="+mn-cs"/>
            </a:endParaRPr>
          </a:p>
          <a:p>
            <a:pPr lvl="0"/>
            <a:r>
              <a:rPr lang="zh-CN" altLang="zh-CN" sz="1200" kern="1200" dirty="0" smtClean="0">
                <a:solidFill>
                  <a:schemeClr val="tx1"/>
                </a:solidFill>
                <a:latin typeface="+mn-lt"/>
                <a:ea typeface="+mn-ea"/>
                <a:cs typeface="+mn-cs"/>
              </a:rPr>
              <a:t>数据规范化</a:t>
            </a:r>
          </a:p>
          <a:p>
            <a:pPr lvl="1"/>
            <a:r>
              <a:rPr lang="zh-CN" altLang="zh-CN" sz="1200" kern="1200" dirty="0" smtClean="0">
                <a:solidFill>
                  <a:schemeClr val="tx1"/>
                </a:solidFill>
                <a:latin typeface="+mn-lt"/>
                <a:ea typeface="+mn-ea"/>
                <a:cs typeface="+mn-cs"/>
              </a:rPr>
              <a:t>最小</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最大规范化：最小最大规范化也叫离差标准化，对原始数据进行线性变换，设</a:t>
            </a:r>
            <a:r>
              <a:rPr lang="en-US" altLang="zh-CN" sz="1200" kern="1200" dirty="0" err="1" smtClean="0">
                <a:solidFill>
                  <a:schemeClr val="tx1"/>
                </a:solidFill>
                <a:latin typeface="+mn-lt"/>
                <a:ea typeface="+mn-ea"/>
                <a:cs typeface="+mn-cs"/>
              </a:rPr>
              <a:t>minA</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maxA</a:t>
            </a:r>
            <a:r>
              <a:rPr lang="zh-CN" altLang="zh-CN" sz="1200" kern="1200" dirty="0" smtClean="0">
                <a:solidFill>
                  <a:schemeClr val="tx1"/>
                </a:solidFill>
                <a:latin typeface="+mn-lt"/>
                <a:ea typeface="+mn-ea"/>
                <a:cs typeface="+mn-cs"/>
              </a:rPr>
              <a:t>为属性</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的最小值和最大值，将</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的一个原始值</a:t>
            </a:r>
            <a:r>
              <a:rPr lang="en-US" altLang="zh-CN" sz="1200" kern="1200" dirty="0" smtClean="0">
                <a:solidFill>
                  <a:schemeClr val="tx1"/>
                </a:solidFill>
                <a:latin typeface="+mn-lt"/>
                <a:ea typeface="+mn-ea"/>
                <a:cs typeface="+mn-cs"/>
              </a:rPr>
              <a:t>x</a:t>
            </a:r>
            <a:r>
              <a:rPr lang="zh-CN" altLang="zh-CN" sz="1200" kern="1200" dirty="0" smtClean="0">
                <a:solidFill>
                  <a:schemeClr val="tx1"/>
                </a:solidFill>
                <a:latin typeface="+mn-lt"/>
                <a:ea typeface="+mn-ea"/>
                <a:cs typeface="+mn-cs"/>
              </a:rPr>
              <a:t>通过</a:t>
            </a:r>
            <a:r>
              <a:rPr lang="en-US" altLang="zh-CN" sz="1200" kern="1200" dirty="0" smtClean="0">
                <a:solidFill>
                  <a:schemeClr val="tx1"/>
                </a:solidFill>
                <a:latin typeface="+mn-lt"/>
                <a:ea typeface="+mn-ea"/>
                <a:cs typeface="+mn-cs"/>
              </a:rPr>
              <a:t>min-max</a:t>
            </a:r>
            <a:r>
              <a:rPr lang="zh-CN" altLang="zh-CN" sz="1200" kern="1200" dirty="0" smtClean="0">
                <a:solidFill>
                  <a:schemeClr val="tx1"/>
                </a:solidFill>
                <a:latin typeface="+mn-lt"/>
                <a:ea typeface="+mn-ea"/>
                <a:cs typeface="+mn-cs"/>
              </a:rPr>
              <a:t>标准化映射成灾区间【</a:t>
            </a:r>
            <a:r>
              <a:rPr lang="en-US" altLang="zh-CN" sz="1200" kern="1200" dirty="0" smtClean="0">
                <a:solidFill>
                  <a:schemeClr val="tx1"/>
                </a:solidFill>
                <a:latin typeface="+mn-lt"/>
                <a:ea typeface="+mn-ea"/>
                <a:cs typeface="+mn-cs"/>
              </a:rPr>
              <a:t>0</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】中的值</a:t>
            </a:r>
            <a:r>
              <a:rPr lang="en-US" altLang="zh-CN" sz="1200" kern="1200" dirty="0" smtClean="0">
                <a:solidFill>
                  <a:schemeClr val="tx1"/>
                </a:solidFill>
                <a:latin typeface="+mn-lt"/>
                <a:ea typeface="+mn-ea"/>
                <a:cs typeface="+mn-cs"/>
              </a:rPr>
              <a:t>x‘</a:t>
            </a:r>
            <a:endParaRPr lang="zh-CN" altLang="zh-CN" sz="1200" kern="1200" dirty="0" smtClean="0">
              <a:solidFill>
                <a:schemeClr val="tx1"/>
              </a:solidFill>
              <a:latin typeface="+mn-lt"/>
              <a:ea typeface="+mn-ea"/>
              <a:cs typeface="+mn-cs"/>
            </a:endParaRPr>
          </a:p>
          <a:p>
            <a:pPr lvl="1"/>
            <a:r>
              <a:rPr lang="en-US" altLang="zh-CN" sz="1200" kern="1200" dirty="0" smtClean="0">
                <a:solidFill>
                  <a:schemeClr val="tx1"/>
                </a:solidFill>
                <a:latin typeface="+mn-lt"/>
                <a:ea typeface="+mn-ea"/>
                <a:cs typeface="+mn-cs"/>
              </a:rPr>
              <a:t>Z</a:t>
            </a:r>
            <a:r>
              <a:rPr lang="zh-CN" altLang="zh-CN" sz="1200" kern="1200" dirty="0" smtClean="0">
                <a:solidFill>
                  <a:schemeClr val="tx1"/>
                </a:solidFill>
                <a:latin typeface="+mn-lt"/>
                <a:ea typeface="+mn-ea"/>
                <a:cs typeface="+mn-cs"/>
              </a:rPr>
              <a:t>分数规范化：这种方法基于原始数据的均值（</a:t>
            </a:r>
            <a:r>
              <a:rPr lang="en-US" altLang="zh-CN" sz="1200" kern="1200" dirty="0" smtClean="0">
                <a:solidFill>
                  <a:schemeClr val="tx1"/>
                </a:solidFill>
                <a:latin typeface="+mn-lt"/>
                <a:ea typeface="+mn-ea"/>
                <a:cs typeface="+mn-cs"/>
              </a:rPr>
              <a:t>mean</a:t>
            </a:r>
            <a:r>
              <a:rPr lang="zh-CN" altLang="zh-CN" sz="1200" kern="1200" dirty="0" smtClean="0">
                <a:solidFill>
                  <a:schemeClr val="tx1"/>
                </a:solidFill>
                <a:latin typeface="+mn-lt"/>
                <a:ea typeface="+mn-ea"/>
                <a:cs typeface="+mn-cs"/>
              </a:rPr>
              <a:t>）和标准差（</a:t>
            </a:r>
            <a:r>
              <a:rPr lang="en-US" altLang="zh-CN" sz="1200" kern="1200" dirty="0" smtClean="0">
                <a:solidFill>
                  <a:schemeClr val="tx1"/>
                </a:solidFill>
                <a:latin typeface="+mn-lt"/>
                <a:ea typeface="+mn-ea"/>
                <a:cs typeface="+mn-cs"/>
              </a:rPr>
              <a:t>standard deviation</a:t>
            </a:r>
            <a:r>
              <a:rPr lang="zh-CN" altLang="zh-CN" sz="1200" kern="1200" dirty="0" smtClean="0">
                <a:solidFill>
                  <a:schemeClr val="tx1"/>
                </a:solidFill>
                <a:latin typeface="+mn-lt"/>
                <a:ea typeface="+mn-ea"/>
                <a:cs typeface="+mn-cs"/>
              </a:rPr>
              <a:t>）进行数据的标准化</a:t>
            </a:r>
          </a:p>
          <a:p>
            <a:pPr lvl="1"/>
            <a:r>
              <a:rPr lang="zh-CN" altLang="zh-CN" sz="1200" kern="1200" dirty="0" smtClean="0">
                <a:solidFill>
                  <a:schemeClr val="tx1"/>
                </a:solidFill>
                <a:latin typeface="+mn-lt"/>
                <a:ea typeface="+mn-ea"/>
                <a:cs typeface="+mn-cs"/>
              </a:rPr>
              <a:t>按小数定标规范化：通过移动数据的小数点位置来进行标准化，小数点移动多少位取决于属性</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的取值中的最大绝对值。</a:t>
            </a:r>
          </a:p>
          <a:p>
            <a:pPr lvl="0"/>
            <a:r>
              <a:rPr lang="zh-CN" altLang="zh-CN" sz="1200" kern="1200" dirty="0" smtClean="0">
                <a:solidFill>
                  <a:schemeClr val="tx1"/>
                </a:solidFill>
                <a:latin typeface="+mn-lt"/>
                <a:ea typeface="+mn-ea"/>
                <a:cs typeface="+mn-cs"/>
              </a:rPr>
              <a:t>数据离散化：数据离散化是数据变换的一种形式，数值属性的原始值用区间标签或概念标签替换，这些标签可以递归地组织成更高层概念，导致数值属性的概念分层</a:t>
            </a:r>
          </a:p>
          <a:p>
            <a:pPr lvl="1"/>
            <a:r>
              <a:rPr lang="zh-CN" altLang="zh-CN" sz="1200" kern="1200" dirty="0" smtClean="0">
                <a:solidFill>
                  <a:schemeClr val="tx1"/>
                </a:solidFill>
                <a:latin typeface="+mn-lt"/>
                <a:ea typeface="+mn-ea"/>
                <a:cs typeface="+mn-cs"/>
              </a:rPr>
              <a:t>分箱：基于箱个数自顶向下分裂，也可以用于数据离散化，例如使用等宽或等频分箱，用箱均值或中位数替换箱中的每个值，可以将属性离散化</a:t>
            </a:r>
          </a:p>
          <a:p>
            <a:pPr lvl="1"/>
            <a:r>
              <a:rPr lang="zh-CN" altLang="zh-CN" sz="1200" kern="1200" dirty="0" smtClean="0">
                <a:solidFill>
                  <a:schemeClr val="tx1"/>
                </a:solidFill>
                <a:latin typeface="+mn-lt"/>
                <a:ea typeface="+mn-ea"/>
                <a:cs typeface="+mn-cs"/>
              </a:rPr>
              <a:t>聚类：将属性的值划分成簇或组，遵循自顶向下的划分策略或自底向上的合并策略，聚类可以用来产生属性的概念分层</a:t>
            </a:r>
          </a:p>
          <a:p>
            <a:pPr lvl="1"/>
            <a:r>
              <a:rPr lang="zh-CN" altLang="zh-CN" sz="1200" kern="1200" dirty="0" smtClean="0">
                <a:solidFill>
                  <a:schemeClr val="tx1"/>
                </a:solidFill>
                <a:latin typeface="+mn-lt"/>
                <a:ea typeface="+mn-ea"/>
                <a:cs typeface="+mn-cs"/>
              </a:rPr>
              <a:t>决策树：为分类生产分类决策树，使用自顶向下划分方法</a:t>
            </a:r>
          </a:p>
          <a:p>
            <a:r>
              <a:rPr lang="zh-CN" altLang="zh-CN" sz="1200" kern="1200" dirty="0" smtClean="0">
                <a:solidFill>
                  <a:schemeClr val="tx1"/>
                </a:solidFill>
                <a:latin typeface="+mn-lt"/>
                <a:ea typeface="+mn-ea"/>
                <a:cs typeface="+mn-cs"/>
              </a:rPr>
              <a:t>相关分析：例如</a:t>
            </a:r>
            <a:r>
              <a:rPr lang="en-US" altLang="zh-CN" sz="1200" kern="1200" dirty="0" err="1" smtClean="0">
                <a:solidFill>
                  <a:schemeClr val="tx1"/>
                </a:solidFill>
                <a:latin typeface="+mn-lt"/>
                <a:ea typeface="+mn-ea"/>
                <a:cs typeface="+mn-cs"/>
              </a:rPr>
              <a:t>ChiMerge</a:t>
            </a:r>
            <a:r>
              <a:rPr lang="zh-CN" altLang="zh-CN" sz="1200" kern="1200" dirty="0" smtClean="0">
                <a:solidFill>
                  <a:schemeClr val="tx1"/>
                </a:solidFill>
                <a:latin typeface="+mn-lt"/>
                <a:ea typeface="+mn-ea"/>
                <a:cs typeface="+mn-cs"/>
              </a:rPr>
              <a:t>是一种基于卡方的离散化方法。采用自底向上的策略，递归地找出最邻近的区间，然后合并它们，形成较大的区间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39</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40</a:t>
            </a:fld>
            <a:endParaRPr lang="zh-CN"/>
          </a:p>
        </p:txBody>
      </p:sp>
    </p:spTree>
    <p:extLst>
      <p:ext uri="{BB962C8B-B14F-4D97-AF65-F5344CB8AC3E}">
        <p14:creationId xmlns:p14="http://schemas.microsoft.com/office/powerpoint/2010/main" val="1494061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43</a:t>
            </a:fld>
            <a:endParaRPr lang="zh-CN" altLang="en-US"/>
          </a:p>
        </p:txBody>
      </p:sp>
    </p:spTree>
    <p:extLst>
      <p:ext uri="{BB962C8B-B14F-4D97-AF65-F5344CB8AC3E}">
        <p14:creationId xmlns:p14="http://schemas.microsoft.com/office/powerpoint/2010/main" val="1077066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46</a:t>
            </a:fld>
            <a:endParaRPr lang="zh-CN" altLang="en-US"/>
          </a:p>
        </p:txBody>
      </p:sp>
    </p:spTree>
    <p:extLst>
      <p:ext uri="{BB962C8B-B14F-4D97-AF65-F5344CB8AC3E}">
        <p14:creationId xmlns:p14="http://schemas.microsoft.com/office/powerpoint/2010/main" val="1335804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优点</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简单，易于理解，易于实现，无需估计参数，无需训练；</a:t>
            </a:r>
          </a:p>
          <a:p>
            <a:r>
              <a:rPr lang="en-US" altLang="zh-CN" sz="1200" b="0" i="0" kern="1200" dirty="0" smtClean="0">
                <a:solidFill>
                  <a:schemeClr val="tx1"/>
                </a:solidFill>
                <a:latin typeface="+mn-lt"/>
                <a:ea typeface="+mn-ea"/>
                <a:cs typeface="+mn-cs"/>
              </a:rPr>
              <a:t>2. </a:t>
            </a:r>
            <a:r>
              <a:rPr lang="zh-CN" altLang="en-US" sz="1200" b="0" i="0" kern="1200" dirty="0" smtClean="0">
                <a:solidFill>
                  <a:schemeClr val="tx1"/>
                </a:solidFill>
                <a:latin typeface="+mn-lt"/>
                <a:ea typeface="+mn-ea"/>
                <a:cs typeface="+mn-cs"/>
              </a:rPr>
              <a:t>适合对稀有事件进行分类；</a:t>
            </a:r>
          </a:p>
          <a:p>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特别适合于多分类问题</a:t>
            </a:r>
            <a:r>
              <a:rPr lang="en-US" altLang="zh-CN" sz="1200" b="0" i="0" kern="1200" dirty="0" smtClean="0">
                <a:solidFill>
                  <a:schemeClr val="tx1"/>
                </a:solidFill>
                <a:latin typeface="+mn-lt"/>
                <a:ea typeface="+mn-ea"/>
                <a:cs typeface="+mn-cs"/>
              </a:rPr>
              <a:t>(multi-modal,</a:t>
            </a:r>
            <a:r>
              <a:rPr lang="zh-CN" altLang="en-US" sz="1200" b="0" i="0" kern="1200" dirty="0" smtClean="0">
                <a:solidFill>
                  <a:schemeClr val="tx1"/>
                </a:solidFill>
                <a:latin typeface="+mn-lt"/>
                <a:ea typeface="+mn-ea"/>
                <a:cs typeface="+mn-cs"/>
              </a:rPr>
              <a:t>对象具有多个类别标签</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kNN</a:t>
            </a:r>
            <a:r>
              <a:rPr lang="zh-CN" altLang="en-US" sz="1200" b="0" i="0" kern="1200" dirty="0" smtClean="0">
                <a:solidFill>
                  <a:schemeClr val="tx1"/>
                </a:solidFill>
                <a:latin typeface="+mn-lt"/>
                <a:ea typeface="+mn-ea"/>
                <a:cs typeface="+mn-cs"/>
              </a:rPr>
              <a:t>比</a:t>
            </a:r>
            <a:r>
              <a:rPr lang="en-US" altLang="zh-CN" sz="1200" b="0" i="0" kern="1200" dirty="0"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的表现要好</a:t>
            </a:r>
          </a:p>
          <a:p>
            <a:endParaRPr lang="en-US" altLang="zh-CN" dirty="0" smtClean="0"/>
          </a:p>
          <a:p>
            <a:r>
              <a:rPr lang="zh-CN" altLang="en-US" dirty="0" smtClean="0"/>
              <a:t>缺点</a:t>
            </a:r>
            <a:endParaRPr lang="en-US" altLang="zh-CN" dirty="0" smtClean="0"/>
          </a:p>
          <a:p>
            <a:r>
              <a:rPr lang="zh-CN" altLang="en-US" sz="1200" b="0" i="0" kern="1200" dirty="0" smtClean="0">
                <a:solidFill>
                  <a:schemeClr val="tx1"/>
                </a:solidFill>
                <a:latin typeface="+mn-lt"/>
                <a:ea typeface="+mn-ea"/>
                <a:cs typeface="+mn-cs"/>
              </a:rPr>
              <a:t>该算法在分类时有个主要的不足是，当样本不平衡时，如一个类的样本容量很大，而其他类样本容量很小时，有可能导致当输入一个新样本时，该样本的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个邻居中大容量类的样本占多数。 该算法只计算“最近的”邻居样本，某一类的样本数量很大，那么或者这类样本并不接近目标样本，或者这类样本很靠近目标样本。</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该方法的另一个不足之处是计算量较大，因为对每一个待分类的文本都要计算它到全体已知样本的距离，才能求得它的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个最近邻点。</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47</a:t>
            </a:fld>
            <a:endParaRPr lang="zh-CN" altLang="en-US"/>
          </a:p>
        </p:txBody>
      </p:sp>
    </p:spTree>
    <p:extLst>
      <p:ext uri="{BB962C8B-B14F-4D97-AF65-F5344CB8AC3E}">
        <p14:creationId xmlns:p14="http://schemas.microsoft.com/office/powerpoint/2010/main" val="4109934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基本思想：</a:t>
            </a:r>
            <a:r>
              <a:rPr lang="zh-CN" altLang="en-US" dirty="0" smtClean="0"/>
              <a:t>对于给出的待分类项，求解在此项出现的条件下各个类别出现的概率， 哪个最大，就认为此待分类项属于哪个类别。</a:t>
            </a:r>
            <a:endParaRPr lang="en-US" altLang="zh-CN"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贝叶斯分类是一类分类</a:t>
            </a:r>
            <a:r>
              <a:rPr lang="zh-CN" altLang="en-US" sz="1200" b="1" u="none" strike="noStrike" kern="1200" dirty="0" smtClean="0">
                <a:solidFill>
                  <a:schemeClr val="tx1"/>
                </a:solidFill>
                <a:latin typeface="+mn-lt"/>
                <a:ea typeface="+mn-ea"/>
                <a:cs typeface="+mn-cs"/>
                <a:hlinkClick r:id="rId3" tooltip="算法与数据结构知识库"/>
              </a:rPr>
              <a:t>算法</a:t>
            </a:r>
            <a:r>
              <a:rPr lang="zh-CN" altLang="en-US" sz="1200" kern="1200" dirty="0" smtClean="0">
                <a:solidFill>
                  <a:schemeClr val="tx1"/>
                </a:solidFill>
                <a:latin typeface="+mn-lt"/>
                <a:ea typeface="+mn-ea"/>
                <a:cs typeface="+mn-cs"/>
              </a:rPr>
              <a:t>的总称，这类算法均以贝叶斯定理为基础，故统称为贝叶斯分类。而朴素朴素贝叶斯分类是贝叶斯分类中最简单，也是常见的一种分类方法。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优点：</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 算法逻辑简单</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易于实现（算法思路很简单，只要使用贝叶斯公式转化即可！）</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）分类过程中时空开销小（假设特征相互独立，只会涉及到二维存储）</a:t>
            </a:r>
            <a:br>
              <a:rPr lang="zh-CN" altLang="en-US" sz="1200" kern="1200" dirty="0" smtClean="0">
                <a:solidFill>
                  <a:schemeClr val="tx1"/>
                </a:solidFill>
                <a:latin typeface="+mn-lt"/>
                <a:ea typeface="+mn-ea"/>
                <a:cs typeface="+mn-cs"/>
              </a:rPr>
            </a:br>
            <a:r>
              <a:rPr lang="zh-CN" altLang="en-US" sz="1200" kern="1200" dirty="0" smtClean="0">
                <a:solidFill>
                  <a:schemeClr val="tx1"/>
                </a:solidFill>
                <a:latin typeface="+mn-lt"/>
                <a:ea typeface="+mn-ea"/>
                <a:cs typeface="+mn-cs"/>
              </a:rPr>
              <a:t>缺点：</a:t>
            </a:r>
          </a:p>
          <a:p>
            <a:r>
              <a:rPr lang="zh-CN" altLang="en-US" sz="1200" kern="1200" dirty="0" smtClean="0">
                <a:solidFill>
                  <a:schemeClr val="tx1"/>
                </a:solidFill>
                <a:latin typeface="+mn-lt"/>
                <a:ea typeface="+mn-ea"/>
                <a:cs typeface="+mn-cs"/>
              </a:rPr>
              <a:t>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该算子可以利用先前持久化的机器学习模型</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包括支持向量机，决策树，随机森林，梯度森林，朴素贝叶斯</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对缺失标签的特征向量预测出其标签值。</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48</a:t>
            </a:fld>
            <a:endParaRPr lang="zh-CN" altLang="en-US"/>
          </a:p>
        </p:txBody>
      </p:sp>
    </p:spTree>
    <p:extLst>
      <p:ext uri="{BB962C8B-B14F-4D97-AF65-F5344CB8AC3E}">
        <p14:creationId xmlns:p14="http://schemas.microsoft.com/office/powerpoint/2010/main" val="703548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支持向量机（</a:t>
            </a:r>
            <a:r>
              <a:rPr lang="en-US" altLang="zh-CN" sz="1200" kern="1200" dirty="0" smtClean="0">
                <a:solidFill>
                  <a:schemeClr val="tx1"/>
                </a:solidFill>
                <a:effectLst/>
                <a:latin typeface="+mn-lt"/>
                <a:ea typeface="+mn-ea"/>
                <a:cs typeface="+mn-cs"/>
              </a:rPr>
              <a:t>support vector machine</a:t>
            </a:r>
            <a:r>
              <a:rPr lang="zh-CN" altLang="zh-CN" sz="1200" kern="1200" dirty="0" smtClean="0">
                <a:solidFill>
                  <a:schemeClr val="tx1"/>
                </a:solidFill>
                <a:effectLst/>
                <a:latin typeface="+mn-lt"/>
                <a:ea typeface="+mn-ea"/>
                <a:cs typeface="+mn-cs"/>
              </a:rPr>
              <a:t>）是数据挖掘算法中比较复杂的一个分类算法，是一个有监督的学习模型，通常用来进行模式识别、分类以及回归分析。它的基本思想通过找到一个分类平面， 将数据分隔在平面两侧， 从而达到分类的目的。</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是一个二值分类模型，通过改进也可以进行多值分类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49</a:t>
            </a:fld>
            <a:endParaRPr lang="zh-CN" altLang="en-US"/>
          </a:p>
        </p:txBody>
      </p:sp>
    </p:spTree>
    <p:extLst>
      <p:ext uri="{BB962C8B-B14F-4D97-AF65-F5344CB8AC3E}">
        <p14:creationId xmlns:p14="http://schemas.microsoft.com/office/powerpoint/2010/main" val="1092293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利用升维的方式把样本集分开</a:t>
            </a:r>
            <a:endParaRPr lang="en-US" altLang="zh-CN" dirty="0" smtClean="0"/>
          </a:p>
          <a:p>
            <a:r>
              <a:rPr lang="zh-CN" altLang="en-US" dirty="0" smtClean="0"/>
              <a:t>概念：支持向量、支持向量机、超平面、核函数</a:t>
            </a:r>
            <a:endParaRPr lang="en-US" altLang="zh-CN" dirty="0" smtClean="0"/>
          </a:p>
          <a:p>
            <a:endParaRPr lang="en-US" altLang="zh-CN" dirty="0" smtClean="0"/>
          </a:p>
          <a:p>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的分类思想本质上就是先训练出一个分割超平面</a:t>
            </a:r>
            <a:r>
              <a:rPr lang="en-US" altLang="zh-CN" sz="1200" kern="1200" dirty="0" smtClean="0">
                <a:solidFill>
                  <a:schemeClr val="tx1"/>
                </a:solidFill>
                <a:effectLst/>
                <a:latin typeface="+mn-lt"/>
                <a:ea typeface="+mn-ea"/>
                <a:cs typeface="+mn-cs"/>
              </a:rPr>
              <a:t>separation hyperplane, </a:t>
            </a:r>
            <a:r>
              <a:rPr lang="zh-CN" altLang="zh-CN" sz="1200" kern="1200" dirty="0" smtClean="0">
                <a:solidFill>
                  <a:schemeClr val="tx1"/>
                </a:solidFill>
                <a:effectLst/>
                <a:latin typeface="+mn-lt"/>
                <a:ea typeface="+mn-ea"/>
                <a:cs typeface="+mn-cs"/>
              </a:rPr>
              <a:t>然后该平面就是分类的决策边界，分在平面两边的就是两类。具体点说，就是求出一组权重系数，在线性表示之后可以分类。我们先使用一组训练样本集来训练</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中的权重系数，然后可以对测试样本集进行分类</a:t>
            </a:r>
            <a:endParaRPr lang="en-US" altLang="zh-CN"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50</a:t>
            </a:fld>
            <a:endParaRPr lang="zh-CN" altLang="en-US"/>
          </a:p>
        </p:txBody>
      </p:sp>
    </p:spTree>
    <p:extLst>
      <p:ext uri="{BB962C8B-B14F-4D97-AF65-F5344CB8AC3E}">
        <p14:creationId xmlns:p14="http://schemas.microsoft.com/office/powerpoint/2010/main" val="783196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决策树（</a:t>
            </a:r>
            <a:r>
              <a:rPr lang="en-US" altLang="zh-CN" sz="1200" kern="1200" dirty="0" err="1" smtClean="0">
                <a:solidFill>
                  <a:schemeClr val="tx1"/>
                </a:solidFill>
                <a:effectLst/>
                <a:latin typeface="+mn-lt"/>
                <a:ea typeface="+mn-ea"/>
                <a:cs typeface="+mn-cs"/>
              </a:rPr>
              <a:t>dicision</a:t>
            </a:r>
            <a:r>
              <a:rPr lang="en-US" altLang="zh-CN" sz="1200" kern="1200" dirty="0" smtClean="0">
                <a:solidFill>
                  <a:schemeClr val="tx1"/>
                </a:solidFill>
                <a:effectLst/>
                <a:latin typeface="+mn-lt"/>
                <a:ea typeface="+mn-ea"/>
                <a:cs typeface="+mn-cs"/>
              </a:rPr>
              <a:t> tree</a:t>
            </a:r>
            <a:r>
              <a:rPr lang="zh-CN" altLang="zh-CN" sz="1200" kern="1200" dirty="0" smtClean="0">
                <a:solidFill>
                  <a:schemeClr val="tx1"/>
                </a:solidFill>
                <a:effectLst/>
                <a:latin typeface="+mn-lt"/>
                <a:ea typeface="+mn-ea"/>
                <a:cs typeface="+mn-cs"/>
              </a:rPr>
              <a:t>）是一种分类算法和回归算法，属于有监督学习的机器学习方法。决策树是一个树结构（二叉树或非二叉树），由节点和有向边组成。节点有两种类型：</a:t>
            </a:r>
          </a:p>
          <a:p>
            <a:pPr lvl="0"/>
            <a:r>
              <a:rPr lang="zh-CN" altLang="zh-CN" sz="1200" kern="1200" dirty="0" smtClean="0">
                <a:solidFill>
                  <a:schemeClr val="tx1"/>
                </a:solidFill>
                <a:effectLst/>
                <a:latin typeface="+mn-lt"/>
                <a:ea typeface="+mn-ea"/>
                <a:cs typeface="+mn-cs"/>
              </a:rPr>
              <a:t>内部节点：表示一个特征或属性</a:t>
            </a:r>
          </a:p>
          <a:p>
            <a:pPr lvl="0"/>
            <a:r>
              <a:rPr lang="zh-CN" altLang="zh-CN" sz="1200" kern="1200" dirty="0" smtClean="0">
                <a:solidFill>
                  <a:schemeClr val="tx1"/>
                </a:solidFill>
                <a:effectLst/>
                <a:latin typeface="+mn-lt"/>
                <a:ea typeface="+mn-ea"/>
                <a:cs typeface="+mn-cs"/>
              </a:rPr>
              <a:t>叶节点：表示一个类</a:t>
            </a:r>
          </a:p>
          <a:p>
            <a:r>
              <a:rPr lang="zh-CN" altLang="zh-CN" sz="1200" kern="1200" dirty="0" smtClean="0">
                <a:solidFill>
                  <a:schemeClr val="tx1"/>
                </a:solidFill>
                <a:effectLst/>
                <a:latin typeface="+mn-lt"/>
                <a:ea typeface="+mn-ea"/>
                <a:cs typeface="+mn-cs"/>
              </a:rPr>
              <a:t>使用决策树进行决策的过程就是从根节点开始，测试待分类项中的相应特征属性，并按照其值选择输出分支，直到达到叶节点，将叶节点存放的类别作为决策结果。选择特征的标准就是找出局部最优的特征，判断一个特征对于当前数据集的分类效果再当前节点采用哪个属性特征作为分裂规则，取决于切分后节点数据集合中的类别的有序程度（纯度，</a:t>
            </a:r>
            <a:r>
              <a:rPr lang="en-US" altLang="zh-CN" sz="1200" kern="1200" dirty="0" smtClean="0">
                <a:solidFill>
                  <a:schemeClr val="tx1"/>
                </a:solidFill>
                <a:effectLst/>
                <a:latin typeface="+mn-lt"/>
                <a:ea typeface="+mn-ea"/>
                <a:cs typeface="+mn-cs"/>
              </a:rPr>
              <a:t>Impurity</a:t>
            </a:r>
            <a:r>
              <a:rPr lang="zh-CN" altLang="zh-CN" sz="1200" kern="1200" dirty="0" smtClean="0">
                <a:solidFill>
                  <a:schemeClr val="tx1"/>
                </a:solidFill>
                <a:effectLst/>
                <a:latin typeface="+mn-lt"/>
                <a:ea typeface="+mn-ea"/>
                <a:cs typeface="+mn-cs"/>
              </a:rPr>
              <a:t>），划分后的数据越纯，当前分裂规则就越合适。衡量纯度的指标有：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信息熵和信息增益</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Gini</a:t>
            </a:r>
            <a:r>
              <a:rPr lang="zh-CN" altLang="zh-CN" sz="1200" kern="1200" dirty="0" smtClean="0">
                <a:solidFill>
                  <a:schemeClr val="tx1"/>
                </a:solidFill>
                <a:effectLst/>
                <a:latin typeface="+mn-lt"/>
                <a:ea typeface="+mn-ea"/>
                <a:cs typeface="+mn-cs"/>
              </a:rPr>
              <a:t>指数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方差</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51</a:t>
            </a:fld>
            <a:endParaRPr lang="zh-CN" altLang="en-US"/>
          </a:p>
        </p:txBody>
      </p:sp>
    </p:spTree>
    <p:extLst>
      <p:ext uri="{BB962C8B-B14F-4D97-AF65-F5344CB8AC3E}">
        <p14:creationId xmlns:p14="http://schemas.microsoft.com/office/powerpoint/2010/main" val="3677488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决策树还有一个剪枝的问题</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52</a:t>
            </a:fld>
            <a:endParaRPr lang="zh-CN" altLang="en-US"/>
          </a:p>
        </p:txBody>
      </p:sp>
    </p:spTree>
    <p:extLst>
      <p:ext uri="{BB962C8B-B14F-4D97-AF65-F5344CB8AC3E}">
        <p14:creationId xmlns:p14="http://schemas.microsoft.com/office/powerpoint/2010/main" val="3625317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GBDT</a:t>
            </a:r>
            <a:r>
              <a:rPr lang="zh-CN" altLang="en-US" dirty="0" smtClean="0"/>
              <a:t>（梯度提升决策树）作为</a:t>
            </a:r>
            <a:r>
              <a:rPr lang="en-US" altLang="zh-CN" dirty="0" smtClean="0"/>
              <a:t>Spark </a:t>
            </a:r>
            <a:r>
              <a:rPr lang="en-US" altLang="zh-CN" dirty="0" err="1" smtClean="0"/>
              <a:t>MLlib</a:t>
            </a:r>
            <a:r>
              <a:rPr lang="zh-CN" altLang="en-US" dirty="0" smtClean="0"/>
              <a:t>实现又一个决策树组合算法（另一个是随机森林），其基本原理也离不开决策树，常常也和随机森林来进行比较。</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53</a:t>
            </a:fld>
            <a:endParaRPr lang="zh-CN" altLang="en-US"/>
          </a:p>
        </p:txBody>
      </p:sp>
    </p:spTree>
    <p:extLst>
      <p:ext uri="{BB962C8B-B14F-4D97-AF65-F5344CB8AC3E}">
        <p14:creationId xmlns:p14="http://schemas.microsoft.com/office/powerpoint/2010/main" val="3666419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3"/>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4"/>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5"/>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kern="1200" dirty="0" smtClean="0">
                    <a:solidFill>
                      <a:schemeClr val="tx1"/>
                    </a:solidFill>
                    <a:effectLst/>
                    <a:latin typeface="+mn-lt"/>
                    <a:ea typeface="+mn-ea"/>
                    <a:cs typeface="+mn-cs"/>
                  </a:rPr>
                  <a:t> </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sub>
                    </m:sSub>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𝑥</m:t>
                        </m:r>
                      </m:e>
                    </m:d>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1</m:t>
                        </m:r>
                      </m:sub>
                    </m:sSub>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2</m:t>
                        </m:r>
                      </m:sub>
                    </m:sSub>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𝑛</m:t>
                        </m:r>
                      </m:sub>
                    </m:sSub>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oMath>
                </a14:m>
                <a:endParaRPr lang="zh-CN" altLang="en-US" dirty="0"/>
              </a:p>
            </p:txBody>
          </p:sp>
        </mc:Choice>
        <mc:Fallback xmlns="">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6"/>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7"/>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8"/>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kern="1200" dirty="0" smtClean="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h</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54</a:t>
            </a:fld>
            <a:endParaRPr lang="zh-CN" altLang="en-US"/>
          </a:p>
        </p:txBody>
      </p:sp>
    </p:spTree>
    <p:extLst>
      <p:ext uri="{BB962C8B-B14F-4D97-AF65-F5344CB8AC3E}">
        <p14:creationId xmlns:p14="http://schemas.microsoft.com/office/powerpoint/2010/main" val="760221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θ</m:t>
                    </m:r>
                  </m:oMath>
                </a14:m>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𝐽</m:t>
                    </m:r>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θ</m:t>
                        </m:r>
                      </m:e>
                    </m:d>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nary>
                      <m:naryPr>
                        <m:chr m:val="∑"/>
                        <m:grow m:val="on"/>
                        <m:ctrlPr>
                          <a:rPr lang="zh-CN" altLang="zh-CN" sz="1200" i="1" kern="1200">
                            <a:solidFill>
                              <a:schemeClr val="tx1"/>
                            </a:solidFill>
                            <a:effectLst/>
                            <a:latin typeface="Cambria Math" panose="02040503050406030204" pitchFamily="18" charset="0"/>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𝑖</m:t>
                        </m:r>
                        <m:r>
                          <a:rPr lang="en-US" altLang="zh-CN" sz="1200" i="1"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p>
                          <m:sSupPr>
                            <m:ctrlPr>
                              <a:rPr lang="zh-CN" altLang="zh-CN" sz="1200" i="1" kern="1200">
                                <a:solidFill>
                                  <a:schemeClr val="tx1"/>
                                </a:solidFill>
                                <a:effectLst/>
                                <a:latin typeface="Cambria Math" panose="02040503050406030204" pitchFamily="18" charset="0"/>
                                <a:ea typeface="+mn-ea"/>
                                <a:cs typeface="+mn-cs"/>
                              </a:rPr>
                            </m:ctrlPr>
                          </m:sSupPr>
                          <m:e>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r>
                                      <a:rPr lang="en-US" altLang="zh-CN" sz="1200" kern="1200">
                                        <a:solidFill>
                                          <a:schemeClr val="tx1"/>
                                        </a:solidFill>
                                        <a:effectLst/>
                                        <a:latin typeface="Cambria Math" panose="02040503050406030204" pitchFamily="18" charset="0"/>
                                        <a:ea typeface="+mn-ea"/>
                                        <a:cs typeface="+mn-cs"/>
                                      </a:rPr>
                                      <m:t> </m:t>
                                    </m:r>
                                  </m:sub>
                                </m:sSub>
                                <m:d>
                                  <m:dPr>
                                    <m:begChr m:val="（"/>
                                    <m:endChr m:val="）"/>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e>
                                </m:d>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r>
                                  <a:rPr lang="en-US" altLang="zh-CN" sz="1200" i="1" kern="1200">
                                    <a:solidFill>
                                      <a:schemeClr val="tx1"/>
                                    </a:solidFill>
                                    <a:effectLst/>
                                    <a:latin typeface="Cambria Math" panose="02040503050406030204" pitchFamily="18" charset="0"/>
                                    <a:ea typeface="+mn-ea"/>
                                    <a:cs typeface="+mn-cs"/>
                                  </a:rPr>
                                  <m:t>)</m:t>
                                </m:r>
                              </m:e>
                            </m:d>
                          </m:e>
                          <m:sup>
                            <m:r>
                              <a:rPr lang="en-US" altLang="zh-CN" sz="1200" i="1" kern="1200">
                                <a:solidFill>
                                  <a:schemeClr val="tx1"/>
                                </a:solidFill>
                                <a:effectLst/>
                                <a:latin typeface="Cambria Math" panose="02040503050406030204" pitchFamily="18" charset="0"/>
                                <a:ea typeface="+mn-ea"/>
                                <a:cs typeface="+mn-cs"/>
                              </a:rPr>
                              <m:t>2</m:t>
                            </m:r>
                          </m:sup>
                        </m:sSup>
                      </m:e>
                    </m:nary>
                  </m:oMath>
                </a14:m>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r>
                  <a:rPr lang="en-US" altLang="zh-CN" sz="1200" i="0" kern="1200">
                    <a:solidFill>
                      <a:schemeClr val="tx1"/>
                    </a:solidFill>
                    <a:effectLst/>
                    <a:latin typeface="+mn-lt"/>
                    <a:ea typeface="+mn-ea"/>
                    <a:cs typeface="+mn-cs"/>
                  </a:rPr>
                  <a:t>θ</a:t>
                </a:r>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r>
                  <a:rPr lang="en-US" altLang="zh-CN" sz="1200" i="0" kern="1200" smtClean="0">
                    <a:solidFill>
                      <a:schemeClr val="tx1"/>
                    </a:solidFill>
                    <a:effectLst/>
                    <a:latin typeface="+mn-lt"/>
                    <a:ea typeface="+mn-ea"/>
                    <a:cs typeface="+mn-cs"/>
                  </a:rPr>
                  <a:t>𝐽</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θ)=1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∑128</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55</a:t>
            </a:fld>
            <a:endParaRPr lang="zh-CN" altLang="en-US"/>
          </a:p>
        </p:txBody>
      </p:sp>
    </p:spTree>
    <p:extLst>
      <p:ext uri="{BB962C8B-B14F-4D97-AF65-F5344CB8AC3E}">
        <p14:creationId xmlns:p14="http://schemas.microsoft.com/office/powerpoint/2010/main" val="420591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a:t>
            </a:fld>
            <a:endParaRPr lang="zh-CN" altLang="en-US"/>
          </a:p>
        </p:txBody>
      </p:sp>
    </p:spTree>
    <p:extLst>
      <p:ext uri="{BB962C8B-B14F-4D97-AF65-F5344CB8AC3E}">
        <p14:creationId xmlns:p14="http://schemas.microsoft.com/office/powerpoint/2010/main" val="3557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保序回归是对给定的一个无序数字系列，通过修改每个元素的值，得到一个非递减序列，并使得误差最小。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56</a:t>
            </a:fld>
            <a:endParaRPr lang="zh-CN" altLang="en-US"/>
          </a:p>
        </p:txBody>
      </p:sp>
    </p:spTree>
    <p:extLst>
      <p:ext uri="{BB962C8B-B14F-4D97-AF65-F5344CB8AC3E}">
        <p14:creationId xmlns:p14="http://schemas.microsoft.com/office/powerpoint/2010/main" val="555678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r>
              <a:rPr lang="zh-CN" altLang="en-US" dirty="0" smtClean="0"/>
              <a:t>线性回归能对连续值结果进行预测，而现实生活中常见的另外一类问题是，分类问题。最简单的情况是是与否的二分类问题。比如说医生需要判断病人是否生病，银行要判断一个人的信用程度是否达到可以给他发信用卡的程度，邮件收件箱要自动对邮件分类为正常邮件和垃圾邮件等等</a:t>
            </a:r>
            <a:endParaRPr lang="en-US" altLang="zh-CN" dirty="0" smtClean="0"/>
          </a:p>
          <a:p>
            <a:r>
              <a:rPr lang="zh-CN" altLang="en-US" dirty="0" smtClean="0"/>
              <a:t>逻辑回归与线性回归的不同点在于：将线性回归的输出范围（例如负无穷到正无穷）压缩到</a:t>
            </a:r>
            <a:r>
              <a:rPr lang="en-US" altLang="zh-CN" dirty="0" smtClean="0"/>
              <a:t>0</a:t>
            </a:r>
            <a:r>
              <a:rPr lang="zh-CN" altLang="en-US" dirty="0" smtClean="0"/>
              <a:t>和</a:t>
            </a:r>
            <a:r>
              <a:rPr lang="en-US" altLang="zh-CN" dirty="0" smtClean="0"/>
              <a:t>1</a:t>
            </a:r>
            <a:r>
              <a:rPr lang="zh-CN" altLang="en-US" dirty="0" smtClean="0"/>
              <a:t>之间；把大值压缩到这个范围还有个好处：可以消除特别冒尖的变量的影响</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57</a:t>
            </a:fld>
            <a:endParaRPr lang="zh-CN" altLang="en-US"/>
          </a:p>
        </p:txBody>
      </p:sp>
    </p:spTree>
    <p:extLst>
      <p:ext uri="{BB962C8B-B14F-4D97-AF65-F5344CB8AC3E}">
        <p14:creationId xmlns:p14="http://schemas.microsoft.com/office/powerpoint/2010/main" val="59962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人工神经网络是近年来得到迅速发展的一个 前沿课题。神经网络由于其大规模并行处 理、容错性、自组织和自适应能力和联想 功能强等特点，已成为解决很多问题的有 力工具。</a:t>
            </a:r>
            <a:endParaRPr lang="en-US" altLang="zh-CN" dirty="0" smtClean="0"/>
          </a:p>
          <a:p>
            <a:r>
              <a:rPr lang="zh-CN" altLang="en-US" dirty="0" smtClean="0"/>
              <a:t>神经网络的分类有多种方法，常用如下分类：</a:t>
            </a:r>
            <a:endParaRPr lang="en-US" altLang="zh-CN" dirty="0" smtClean="0"/>
          </a:p>
          <a:p>
            <a:r>
              <a:rPr lang="zh-CN" altLang="en-US" dirty="0" smtClean="0"/>
              <a:t>按网络结构分为：前馈网络和反馈网络；</a:t>
            </a:r>
            <a:endParaRPr lang="en-US" altLang="zh-CN" dirty="0" smtClean="0"/>
          </a:p>
          <a:p>
            <a:r>
              <a:rPr lang="zh-CN" altLang="en-US" dirty="0" smtClean="0"/>
              <a:t>按学习方式分为：监督学习和非监督学习。</a:t>
            </a:r>
            <a:endParaRPr lang="en-US" altLang="zh-CN" dirty="0" smtClean="0"/>
          </a:p>
          <a:p>
            <a:r>
              <a:rPr lang="zh-CN" altLang="en-US" dirty="0" smtClean="0"/>
              <a:t>主要论述前馈网络的监督学习法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58</a:t>
            </a:fld>
            <a:endParaRPr lang="zh-CN" altLang="en-US"/>
          </a:p>
        </p:txBody>
      </p:sp>
    </p:spTree>
    <p:extLst>
      <p:ext uri="{BB962C8B-B14F-4D97-AF65-F5344CB8AC3E}">
        <p14:creationId xmlns:p14="http://schemas.microsoft.com/office/powerpoint/2010/main" val="4182818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59</a:t>
            </a:fld>
            <a:endParaRPr lang="zh-CN" altLang="en-US"/>
          </a:p>
        </p:txBody>
      </p:sp>
    </p:spTree>
    <p:extLst>
      <p:ext uri="{BB962C8B-B14F-4D97-AF65-F5344CB8AC3E}">
        <p14:creationId xmlns:p14="http://schemas.microsoft.com/office/powerpoint/2010/main" val="4083373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卷积神经网络（</a:t>
            </a:r>
            <a:r>
              <a:rPr lang="en-US" altLang="zh-CN" dirty="0" smtClean="0"/>
              <a:t>CNN</a:t>
            </a:r>
            <a:r>
              <a:rPr lang="zh-CN" altLang="en-US" dirty="0" smtClean="0"/>
              <a:t>：</a:t>
            </a:r>
            <a:r>
              <a:rPr lang="en-US" altLang="zh-CN" dirty="0" err="1" smtClean="0"/>
              <a:t>Convolutional</a:t>
            </a:r>
            <a:r>
              <a:rPr lang="en-US" altLang="zh-CN" dirty="0" smtClean="0"/>
              <a:t> neural networks</a:t>
            </a:r>
            <a:r>
              <a:rPr lang="zh-CN" altLang="en-US" dirty="0" smtClean="0"/>
              <a:t>）或深度卷积神经网络（</a:t>
            </a:r>
            <a:r>
              <a:rPr lang="en-US" altLang="zh-CN" dirty="0" smtClean="0"/>
              <a:t>DCNN</a:t>
            </a:r>
            <a:r>
              <a:rPr lang="zh-CN" altLang="en-US" dirty="0" smtClean="0"/>
              <a:t>：</a:t>
            </a:r>
            <a:r>
              <a:rPr lang="en-US" altLang="zh-CN" dirty="0" smtClean="0"/>
              <a:t>deep </a:t>
            </a:r>
            <a:r>
              <a:rPr lang="en-US" altLang="zh-CN" dirty="0" err="1" smtClean="0"/>
              <a:t>convolutional</a:t>
            </a:r>
            <a:r>
              <a:rPr lang="en-US" altLang="zh-CN" dirty="0" smtClean="0"/>
              <a:t> neural networks</a:t>
            </a:r>
            <a:r>
              <a:rPr lang="zh-CN" altLang="en-US" dirty="0" smtClean="0"/>
              <a:t>）跟其它类型的神经网络大有不同。它们主要用于处理图像数据，但可用于其它形式数据的处理，如语音数据。对于卷积神经网络来说，一个典型的应用就是给它输入一个图像，而后它会给出一个分类结果。也就是说，如果你给它一张猫的图像，它就输出“猫”；如果你给一张狗的图像，它就输出“狗”。</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60</a:t>
            </a:fld>
            <a:endParaRPr lang="zh-CN" altLang="en-US"/>
          </a:p>
        </p:txBody>
      </p:sp>
    </p:spTree>
    <p:extLst>
      <p:ext uri="{BB962C8B-B14F-4D97-AF65-F5344CB8AC3E}">
        <p14:creationId xmlns:p14="http://schemas.microsoft.com/office/powerpoint/2010/main" val="474089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会得到不同的输出数据，比如颜色深浅、轮廓。相当于如果想提取图像的不同特征，则用不同的滤波器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，提取想要的关于图像的特定信息：颜色深浅或轮廓</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62</a:t>
            </a:fld>
            <a:endParaRPr lang="zh-CN" altLang="en-US"/>
          </a:p>
        </p:txBody>
      </p:sp>
    </p:spTree>
    <p:extLst>
      <p:ext uri="{BB962C8B-B14F-4D97-AF65-F5344CB8AC3E}">
        <p14:creationId xmlns:p14="http://schemas.microsoft.com/office/powerpoint/2010/main" val="176984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63</a:t>
            </a:fld>
            <a:endParaRPr lang="zh-CN" altLang="en-US"/>
          </a:p>
        </p:txBody>
      </p:sp>
    </p:spTree>
    <p:extLst>
      <p:ext uri="{BB962C8B-B14F-4D97-AF65-F5344CB8AC3E}">
        <p14:creationId xmlns:p14="http://schemas.microsoft.com/office/powerpoint/2010/main" val="20288137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64</a:t>
            </a:fld>
            <a:endParaRPr lang="zh-CN" altLang="en-US"/>
          </a:p>
        </p:txBody>
      </p:sp>
    </p:spTree>
    <p:extLst>
      <p:ext uri="{BB962C8B-B14F-4D97-AF65-F5344CB8AC3E}">
        <p14:creationId xmlns:p14="http://schemas.microsoft.com/office/powerpoint/2010/main" val="3697531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协同过滤简单来说是利用某兴趣相投、拥有共同经验之群体的喜好来推荐用户感兴趣的信息，个人通过合作的机制给予信息相当程度的回应（如评分）并记录下来以达到过滤的目的进而帮助别人筛选信息，回应不一定局限于特别感兴趣的，特别不感兴趣信息的纪录也相当重要。</a:t>
            </a:r>
            <a:endParaRPr lang="en-US" altLang="zh-CN" dirty="0" smtClean="0"/>
          </a:p>
          <a:p>
            <a:r>
              <a:rPr lang="zh-CN" altLang="en-US" sz="1200" kern="1200" dirty="0" smtClean="0">
                <a:solidFill>
                  <a:schemeClr val="tx1"/>
                </a:solidFill>
                <a:latin typeface="+mn-lt"/>
                <a:ea typeface="+mn-ea"/>
                <a:cs typeface="+mn-cs"/>
              </a:rPr>
              <a:t>协同过滤</a:t>
            </a:r>
            <a:r>
              <a:rPr lang="en-US" altLang="zh-CN" sz="1200" kern="1200" dirty="0" smtClean="0">
                <a:solidFill>
                  <a:schemeClr val="tx1"/>
                </a:solidFill>
                <a:latin typeface="+mn-lt"/>
                <a:ea typeface="+mn-ea"/>
                <a:cs typeface="+mn-cs"/>
              </a:rPr>
              <a:t>(Collaborative Filtering)</a:t>
            </a:r>
            <a:r>
              <a:rPr lang="zh-CN" altLang="en-US" sz="1200" kern="1200" dirty="0" smtClean="0">
                <a:solidFill>
                  <a:schemeClr val="tx1"/>
                </a:solidFill>
                <a:latin typeface="+mn-lt"/>
                <a:ea typeface="+mn-ea"/>
                <a:cs typeface="+mn-cs"/>
              </a:rPr>
              <a:t>的推荐系统的原理是通过将用户和其他用户的数据进行比对来实现推荐的。比对的具体方法就是通过计算两个用户数据之间的相似性，通过相似性的计算来说明两个用户数据之间的相似程度。相似度函数的设计必须满足度量空间的三点要求，即非负性，对称性和三角不等性。常用的相似度的计算方法有：欧式距离法、皮尔逊相关系数法和夹角余弦相似度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65</a:t>
            </a:fld>
            <a:endParaRPr lang="zh-CN" altLang="en-US"/>
          </a:p>
        </p:txBody>
      </p:sp>
    </p:spTree>
    <p:extLst>
      <p:ext uri="{BB962C8B-B14F-4D97-AF65-F5344CB8AC3E}">
        <p14:creationId xmlns:p14="http://schemas.microsoft.com/office/powerpoint/2010/main" val="2979944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粗糙集理论（</a:t>
            </a:r>
            <a:r>
              <a:rPr lang="en-US" altLang="zh-CN" dirty="0" smtClean="0"/>
              <a:t>Rough Set theory</a:t>
            </a:r>
            <a:r>
              <a:rPr lang="zh-CN" altLang="en-US" dirty="0" smtClean="0"/>
              <a:t>）是一个种处理数据分类的数据挖掘方法，可以用于分类，发现不准确数据或噪音数据内在的结果联系。当数据属于定性数据或不确定性数据，无法使用一般的统计方法时，粗糙集理论可以在信息不完整和信息不一致下，用来规约数据集合，发掘隐藏的数据阳性和数据相关性，以产生有用的分类规则。用于离散值属性，因此连续值属性必须在处理前离散化</a:t>
            </a:r>
            <a:br>
              <a:rPr lang="zh-CN" altLang="en-US" dirty="0" smtClean="0"/>
            </a:br>
            <a:r>
              <a:rPr lang="zh-CN" altLang="en-US" dirty="0" smtClean="0"/>
              <a:t>粗糙集理论现在主要应用在①临床医疗诊断；②电力系统和其他工业过程故障诊断；③预测与控制；④模式识别与分类；⑤机器学习和数据挖掘； ⑥图像处理等方面。</a:t>
            </a:r>
            <a:endParaRPr lang="en-US" altLang="zh-CN" dirty="0" smtClean="0"/>
          </a:p>
          <a:p>
            <a:r>
              <a:rPr lang="zh-CN" altLang="en-US" sz="1200" dirty="0" smtClean="0"/>
              <a:t>不确定性按性质划分</a:t>
            </a:r>
            <a:r>
              <a:rPr lang="en-US" altLang="zh-CN" sz="1200" dirty="0" smtClean="0"/>
              <a:t>:</a:t>
            </a:r>
            <a:endParaRPr lang="zh-CN" altLang="en-US" dirty="0" smtClean="0"/>
          </a:p>
          <a:p>
            <a:r>
              <a:rPr lang="en-US" altLang="zh-CN" sz="1200" dirty="0" smtClean="0"/>
              <a:t>1)</a:t>
            </a:r>
            <a:r>
              <a:rPr lang="zh-CN" altLang="en-US" sz="1200" kern="1200" dirty="0" smtClean="0">
                <a:solidFill>
                  <a:schemeClr val="tx1"/>
                </a:solidFill>
                <a:latin typeface="+mn-lt"/>
                <a:ea typeface="+mn-ea"/>
                <a:cs typeface="+mn-cs"/>
              </a:rPr>
              <a:t>        </a:t>
            </a:r>
            <a:r>
              <a:rPr lang="zh-CN" altLang="en-US" sz="1200" dirty="0" smtClean="0"/>
              <a:t>随机性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明天可能会下雨</a:t>
            </a:r>
            <a:endParaRPr lang="zh-CN" altLang="en-US" dirty="0" smtClean="0"/>
          </a:p>
          <a:p>
            <a:r>
              <a:rPr lang="en-US" altLang="zh-CN" sz="1200" dirty="0" smtClean="0"/>
              <a:t>2)</a:t>
            </a:r>
            <a:r>
              <a:rPr lang="zh-CN" altLang="en-US" sz="1200" kern="1200" dirty="0" smtClean="0">
                <a:solidFill>
                  <a:schemeClr val="tx1"/>
                </a:solidFill>
                <a:latin typeface="+mn-lt"/>
                <a:ea typeface="+mn-ea"/>
                <a:cs typeface="+mn-cs"/>
              </a:rPr>
              <a:t>        </a:t>
            </a:r>
            <a:r>
              <a:rPr lang="zh-CN" altLang="en-US" sz="1200" dirty="0" smtClean="0"/>
              <a:t>模糊性</a:t>
            </a:r>
            <a:r>
              <a:rPr lang="en-US" altLang="zh-CN" sz="1200" dirty="0" smtClean="0"/>
              <a:t>:</a:t>
            </a:r>
            <a:endParaRPr lang="zh-CN" altLang="en-US" dirty="0" smtClean="0"/>
          </a:p>
          <a:p>
            <a:r>
              <a:rPr lang="zh-CN" altLang="en-US" sz="1200" dirty="0" smtClean="0"/>
              <a:t>模糊性就是一个命题中所出现的某些言词概念上无明确的内涵和外延。模糊现象是指边界不清楚，在质上没有确定性的含义，在量上没有确切界限的事物的一种客观属性，是事物之间的差异存在一定的中间过渡的结果</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这孩子是个聪明的孩子</a:t>
            </a:r>
            <a:endParaRPr lang="zh-CN" altLang="en-US" dirty="0" smtClean="0"/>
          </a:p>
          <a:p>
            <a:r>
              <a:rPr lang="en-US" altLang="zh-CN" sz="1200" dirty="0" smtClean="0"/>
              <a:t>3)</a:t>
            </a:r>
            <a:r>
              <a:rPr lang="zh-CN" altLang="en-US" sz="1200" kern="1200" dirty="0" smtClean="0">
                <a:solidFill>
                  <a:schemeClr val="tx1"/>
                </a:solidFill>
                <a:latin typeface="+mn-lt"/>
                <a:ea typeface="+mn-ea"/>
                <a:cs typeface="+mn-cs"/>
              </a:rPr>
              <a:t>        </a:t>
            </a:r>
            <a:r>
              <a:rPr lang="zh-CN" altLang="en-US" sz="1200" dirty="0" smtClean="0"/>
              <a:t>不完全性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在炒股票中</a:t>
            </a:r>
            <a:r>
              <a:rPr lang="en-US" altLang="zh-CN" sz="1200" dirty="0" smtClean="0"/>
              <a:t>.</a:t>
            </a:r>
            <a:endParaRPr lang="zh-CN" altLang="en-US" dirty="0" smtClean="0"/>
          </a:p>
          <a:p>
            <a:r>
              <a:rPr lang="en-US" altLang="zh-CN" sz="1200" dirty="0" smtClean="0"/>
              <a:t>4)</a:t>
            </a:r>
            <a:r>
              <a:rPr lang="zh-CN" altLang="en-US" sz="1200" kern="1200" dirty="0" smtClean="0">
                <a:solidFill>
                  <a:schemeClr val="tx1"/>
                </a:solidFill>
                <a:latin typeface="+mn-lt"/>
                <a:ea typeface="+mn-ea"/>
                <a:cs typeface="+mn-cs"/>
              </a:rPr>
              <a:t>        </a:t>
            </a:r>
            <a:r>
              <a:rPr lang="zh-CN" altLang="en-US" sz="1200" dirty="0" smtClean="0"/>
              <a:t>不一致性</a:t>
            </a:r>
            <a:r>
              <a:rPr lang="en-US" altLang="zh-CN" sz="1200" dirty="0" smtClean="0"/>
              <a:t>:</a:t>
            </a:r>
            <a:endParaRPr lang="zh-CN" altLang="en-US" dirty="0" smtClean="0"/>
          </a:p>
          <a:p>
            <a:r>
              <a:rPr lang="zh-CN" altLang="en-US" sz="1200" dirty="0" smtClean="0"/>
              <a:t>相同原因产生不一样的结果</a:t>
            </a:r>
            <a:endParaRPr lang="zh-CN" altLang="en-US" dirty="0" smtClean="0"/>
          </a:p>
          <a:p>
            <a:r>
              <a:rPr lang="en-US" altLang="zh-CN" sz="1200" dirty="0" smtClean="0"/>
              <a:t>5)</a:t>
            </a:r>
            <a:r>
              <a:rPr lang="zh-CN" altLang="en-US" sz="1200" kern="1200" dirty="0" smtClean="0">
                <a:solidFill>
                  <a:schemeClr val="tx1"/>
                </a:solidFill>
                <a:latin typeface="+mn-lt"/>
                <a:ea typeface="+mn-ea"/>
                <a:cs typeface="+mn-cs"/>
              </a:rPr>
              <a:t>        </a:t>
            </a:r>
            <a:r>
              <a:rPr lang="zh-CN" altLang="en-US" sz="1200" dirty="0" smtClean="0"/>
              <a:t>时变性</a:t>
            </a:r>
            <a:r>
              <a:rPr lang="en-US" altLang="zh-CN" sz="1200" dirty="0" smtClean="0"/>
              <a:t>:</a:t>
            </a:r>
            <a:endParaRPr lang="zh-CN" altLang="en-US" dirty="0" smtClean="0"/>
          </a:p>
          <a:p>
            <a:r>
              <a:rPr lang="zh-CN" altLang="en-US" sz="1200" dirty="0" smtClean="0"/>
              <a:t>随着时间会改变的事物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66</a:t>
            </a:fld>
            <a:endParaRPr lang="zh-CN" altLang="en-US"/>
          </a:p>
        </p:txBody>
      </p:sp>
    </p:spTree>
    <p:extLst>
      <p:ext uri="{BB962C8B-B14F-4D97-AF65-F5344CB8AC3E}">
        <p14:creationId xmlns:p14="http://schemas.microsoft.com/office/powerpoint/2010/main" val="9319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a:t>
            </a:fld>
            <a:endParaRPr lang="zh-CN" altLang="en-US"/>
          </a:p>
        </p:txBody>
      </p:sp>
    </p:spTree>
    <p:extLst>
      <p:ext uri="{BB962C8B-B14F-4D97-AF65-F5344CB8AC3E}">
        <p14:creationId xmlns:p14="http://schemas.microsoft.com/office/powerpoint/2010/main" val="32140866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监督学习与非监督学习的区别</a:t>
            </a:r>
            <a:endParaRPr lang="en-US" altLang="zh-CN" dirty="0" smtClean="0"/>
          </a:p>
          <a:p>
            <a:r>
              <a:rPr lang="zh-CN" altLang="en-US" dirty="0" smtClean="0"/>
              <a:t>在监督学习中，假定我们知道每一输入对 应的期望输出，并利用学习系统的误差， 不断校正系统的行为； </a:t>
            </a:r>
            <a:endParaRPr lang="en-US" altLang="zh-CN" dirty="0" smtClean="0"/>
          </a:p>
          <a:p>
            <a:r>
              <a:rPr lang="zh-CN" altLang="en-US" dirty="0" smtClean="0"/>
              <a:t>在非监督学习中，我们不知道学习系统的 期望输出。 </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67</a:t>
            </a:fld>
            <a:endParaRPr lang="zh-CN" altLang="en-US"/>
          </a:p>
        </p:txBody>
      </p:sp>
    </p:spTree>
    <p:extLst>
      <p:ext uri="{BB962C8B-B14F-4D97-AF65-F5344CB8AC3E}">
        <p14:creationId xmlns:p14="http://schemas.microsoft.com/office/powerpoint/2010/main" val="1380340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算法的优势在于它的速度非常快，因为我们所做的只是计算点和簇中心之间的距离</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这已经是非常少的计算了！因此它具有线性的复杂度</a:t>
            </a:r>
            <a:r>
              <a:rPr lang="en-US" altLang="zh-CN" sz="1200" b="0" i="0" kern="1200" dirty="0" smtClean="0">
                <a:solidFill>
                  <a:schemeClr val="tx1"/>
                </a:solidFill>
                <a:latin typeface="+mn-lt"/>
                <a:ea typeface="+mn-ea"/>
                <a:cs typeface="+mn-cs"/>
              </a:rPr>
              <a:t>O(n)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但是，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算法也是有一些缺点。首先，你必须手动选择有多少簇。这是一个很大的弊端，理想情况下，我们是希望能使用一个聚类算法来帮助我们找出有多少簇，因为聚类算法的目的就是从数据中来获得一些有用信息。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算法的另一个缺点是从随机选择的簇中心点开始运行，这导致每一次运行该算法可能产生不同的聚类结果。因此，该算法结果可能具有不可重复，缺乏一致性等性质。而其他聚类算法的结果则会显得更一致一些。</a:t>
            </a:r>
          </a:p>
          <a:p>
            <a:r>
              <a:rPr lang="zh-CN" altLang="en-US" sz="1200" b="0" i="0" kern="1200" dirty="0" smtClean="0">
                <a:solidFill>
                  <a:schemeClr val="tx1"/>
                </a:solidFill>
                <a:latin typeface="+mn-lt"/>
                <a:ea typeface="+mn-ea"/>
                <a:cs typeface="+mn-cs"/>
              </a:rPr>
              <a:t/>
            </a:r>
            <a:br>
              <a:rPr lang="zh-CN" altLang="en-US" sz="1200" b="0" i="0" kern="1200" dirty="0" smtClean="0">
                <a:solidFill>
                  <a:schemeClr val="tx1"/>
                </a:solidFill>
                <a:latin typeface="+mn-lt"/>
                <a:ea typeface="+mn-ea"/>
                <a:cs typeface="+mn-cs"/>
              </a:rPr>
            </a:br>
            <a:r>
              <a:rPr lang="en-US" altLang="zh-CN" sz="1200" b="0" i="0" kern="1200" dirty="0" smtClean="0">
                <a:solidFill>
                  <a:schemeClr val="tx1"/>
                </a:solidFill>
                <a:latin typeface="+mn-lt"/>
                <a:ea typeface="+mn-ea"/>
                <a:cs typeface="+mn-cs"/>
              </a:rPr>
              <a:t>K-Medians</a:t>
            </a:r>
            <a:r>
              <a:rPr lang="zh-CN" altLang="en-US" sz="1200" b="0" i="0" kern="1200" dirty="0" smtClean="0">
                <a:solidFill>
                  <a:schemeClr val="tx1"/>
                </a:solidFill>
                <a:latin typeface="+mn-lt"/>
                <a:ea typeface="+mn-ea"/>
                <a:cs typeface="+mn-cs"/>
              </a:rPr>
              <a:t>是与</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的另一种聚类算法，它是通过计算类中所有向量的中值，而不是平均值，来确定簇的中心点。这种方法的优点是对数据中的异常值不太敏感，但是在较大的数据集时进行聚类时，速度要慢得多，造成这种现象的原因是这种方法每次迭代时，都需要对数据进行排序。</a:t>
            </a:r>
          </a:p>
          <a:p>
            <a:endParaRPr lang="en-US" altLang="zh-CN" dirty="0" smtClean="0"/>
          </a:p>
          <a:p>
            <a:r>
              <a:rPr lang="zh-CN" altLang="en-US" sz="1200" b="0" i="0" kern="1200" dirty="0" smtClean="0">
                <a:solidFill>
                  <a:schemeClr val="tx1"/>
                </a:solidFill>
                <a:latin typeface="+mn-lt"/>
                <a:ea typeface="+mn-ea"/>
                <a:cs typeface="+mn-cs"/>
              </a:rPr>
              <a:t>主要是为了改进</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算法随机选择初始质心的随机性造成聚类结果不确定性的问题，而</a:t>
            </a:r>
            <a:r>
              <a:rPr lang="en-US" altLang="zh-CN" sz="1200" b="0" i="0" kern="1200" dirty="0" smtClean="0">
                <a:solidFill>
                  <a:schemeClr val="tx1"/>
                </a:solidFill>
                <a:latin typeface="+mn-lt"/>
                <a:ea typeface="+mn-ea"/>
                <a:cs typeface="+mn-cs"/>
              </a:rPr>
              <a:t>Bisecting k-means</a:t>
            </a:r>
            <a:r>
              <a:rPr lang="zh-CN" altLang="en-US" sz="1200" b="0" i="0" kern="1200" dirty="0" smtClean="0">
                <a:solidFill>
                  <a:schemeClr val="tx1"/>
                </a:solidFill>
                <a:latin typeface="+mn-lt"/>
                <a:ea typeface="+mn-ea"/>
                <a:cs typeface="+mn-cs"/>
              </a:rPr>
              <a:t>算法受随机选择初始质心的影响比较小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68</a:t>
            </a:fld>
            <a:endParaRPr lang="zh-CN" altLang="en-US"/>
          </a:p>
        </p:txBody>
      </p:sp>
    </p:spTree>
    <p:extLst>
      <p:ext uri="{BB962C8B-B14F-4D97-AF65-F5344CB8AC3E}">
        <p14:creationId xmlns:p14="http://schemas.microsoft.com/office/powerpoint/2010/main" val="285752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是一种基于密度的聚类算法，这类密度聚类算法一般假定类别可以通过样本分布的紧密程度决定。同一类别的样本，他们之间是紧密相连的，也就是说，在该类别任意样本周围不远处一定有同类别的样本存在。通过将紧密相连的样本划为一类，这样就得到了一个聚类类别。通过将所有各组紧密相连的样本划为各个不同的类别，就得到了最终的所有聚类类别结果。</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DBSCAN</a:t>
            </a:r>
            <a:r>
              <a:rPr lang="zh-CN" altLang="en-US" sz="1200" b="0" i="0" kern="1200" dirty="0" smtClean="0">
                <a:solidFill>
                  <a:schemeClr val="tx1"/>
                </a:solidFill>
                <a:latin typeface="+mn-lt"/>
                <a:ea typeface="+mn-ea"/>
                <a:cs typeface="+mn-cs"/>
              </a:rPr>
              <a:t>算法的主要缺点是，当数据簇密度不均匀时，它的效果不如其他算法好。这是因为当密度变化时，用于识别邻近点的距离阈值</a:t>
            </a:r>
            <a:r>
              <a:rPr lang="en-US" altLang="zh-CN" sz="1200" b="0" i="0" kern="1200" dirty="0" smtClean="0">
                <a:solidFill>
                  <a:schemeClr val="tx1"/>
                </a:solidFill>
                <a:latin typeface="+mn-lt"/>
                <a:ea typeface="+mn-ea"/>
                <a:cs typeface="+mn-cs"/>
              </a:rPr>
              <a:t>ε</a:t>
            </a:r>
            <a:r>
              <a:rPr lang="zh-CN" altLang="en-US" sz="1200" b="0" i="0" kern="1200" dirty="0" smtClean="0">
                <a:solidFill>
                  <a:schemeClr val="tx1"/>
                </a:solidFill>
                <a:latin typeface="+mn-lt"/>
                <a:ea typeface="+mn-ea"/>
                <a:cs typeface="+mn-cs"/>
              </a:rPr>
              <a:t>和</a:t>
            </a:r>
            <a:r>
              <a:rPr lang="en-US" altLang="zh-CN" sz="1200" b="0" i="0" kern="1200" dirty="0" err="1" smtClean="0">
                <a:solidFill>
                  <a:schemeClr val="tx1"/>
                </a:solidFill>
                <a:latin typeface="+mn-lt"/>
                <a:ea typeface="+mn-ea"/>
                <a:cs typeface="+mn-cs"/>
              </a:rPr>
              <a:t>minPoints</a:t>
            </a:r>
            <a:r>
              <a:rPr lang="zh-CN" altLang="en-US" sz="1200" b="0" i="0" kern="1200" dirty="0" smtClean="0">
                <a:solidFill>
                  <a:schemeClr val="tx1"/>
                </a:solidFill>
                <a:latin typeface="+mn-lt"/>
                <a:ea typeface="+mn-ea"/>
                <a:cs typeface="+mn-cs"/>
              </a:rPr>
              <a:t>的设置将随着簇而变化。在处理高维数据时也会出现这种缺点，因为难以估计距离阈值</a:t>
            </a:r>
            <a:r>
              <a:rPr lang="en-US" altLang="zh-CN" sz="1200" b="0" i="0" kern="1200" dirty="0" smtClean="0">
                <a:solidFill>
                  <a:schemeClr val="tx1"/>
                </a:solidFill>
                <a:latin typeface="+mn-lt"/>
                <a:ea typeface="+mn-ea"/>
                <a:cs typeface="+mn-cs"/>
              </a:rPr>
              <a:t>ε</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70</a:t>
            </a:fld>
            <a:endParaRPr lang="zh-CN" altLang="en-US"/>
          </a:p>
        </p:txBody>
      </p:sp>
    </p:spTree>
    <p:extLst>
      <p:ext uri="{BB962C8B-B14F-4D97-AF65-F5344CB8AC3E}">
        <p14:creationId xmlns:p14="http://schemas.microsoft.com/office/powerpoint/2010/main" val="14416982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高斯分布又称正态分布，</a:t>
            </a:r>
            <a:r>
              <a:rPr lang="zh-CN" altLang="en-US" dirty="0" smtClean="0"/>
              <a:t>正态分布有极其广泛的实际背景，生产与科学实验中很多随机变量的概率分布都可以近似地用正态分布来描述。例如，在生产条件不变的情况下，产品的强力、</a:t>
            </a:r>
            <a:r>
              <a:rPr lang="zh-CN" altLang="en-US" dirty="0" smtClean="0">
                <a:hlinkClick r:id="rId3"/>
              </a:rPr>
              <a:t>抗压强度</a:t>
            </a:r>
            <a:r>
              <a:rPr lang="zh-CN" altLang="en-US" dirty="0" smtClean="0"/>
              <a:t>、口径、长度等指标；同一种生物体的身长、体重等指标；同一种种子的重量；测量同一物体的误差；弹着点沿某一方向的偏差；某个地区的年降水量；以及理想气体分子的速度分量，等等</a:t>
            </a:r>
            <a:endParaRPr lang="en-US" altLang="zh-CN" dirty="0" smtClean="0"/>
          </a:p>
          <a:p>
            <a:r>
              <a:rPr lang="zh-CN" altLang="en-US" sz="1200" kern="1200" dirty="0" smtClean="0">
                <a:solidFill>
                  <a:schemeClr val="tx1"/>
                </a:solidFill>
                <a:effectLst/>
                <a:latin typeface="+mn-lt"/>
                <a:ea typeface="+mn-ea"/>
                <a:cs typeface="+mn-cs"/>
              </a:rPr>
              <a:t>混合高斯模型</a:t>
            </a:r>
            <a:r>
              <a:rPr lang="zh-CN" altLang="zh-CN" sz="1200" kern="1200" dirty="0" smtClean="0">
                <a:solidFill>
                  <a:schemeClr val="tx1"/>
                </a:solidFill>
                <a:effectLst/>
                <a:latin typeface="+mn-lt"/>
                <a:ea typeface="+mn-ea"/>
                <a:cs typeface="+mn-cs"/>
              </a:rPr>
              <a:t>是用高斯</a:t>
            </a:r>
            <a:r>
              <a:rPr lang="en-US" altLang="zh-CN" sz="1200" u="none" strike="noStrike" kern="1200" dirty="0" err="1" smtClean="0">
                <a:solidFill>
                  <a:schemeClr val="tx1"/>
                </a:solidFill>
                <a:effectLst/>
                <a:latin typeface="+mn-lt"/>
                <a:ea typeface="+mn-ea"/>
                <a:cs typeface="+mn-cs"/>
                <a:hlinkClick r:id="rId4"/>
              </a:rPr>
              <a:t>概率密度函数</a:t>
            </a:r>
            <a:r>
              <a:rPr lang="zh-CN" altLang="zh-CN" sz="1200" kern="1200" dirty="0" smtClean="0">
                <a:solidFill>
                  <a:schemeClr val="tx1"/>
                </a:solidFill>
                <a:effectLst/>
                <a:latin typeface="+mn-lt"/>
                <a:ea typeface="+mn-ea"/>
                <a:cs typeface="+mn-cs"/>
              </a:rPr>
              <a:t>（</a:t>
            </a:r>
            <a:r>
              <a:rPr lang="en-US" altLang="zh-CN" sz="1200" u="none" strike="noStrike" kern="1200" dirty="0" err="1" smtClean="0">
                <a:solidFill>
                  <a:schemeClr val="tx1"/>
                </a:solidFill>
                <a:effectLst/>
                <a:latin typeface="+mn-lt"/>
                <a:ea typeface="+mn-ea"/>
                <a:cs typeface="+mn-cs"/>
                <a:hlinkClick r:id="rId5"/>
              </a:rPr>
              <a:t>正态分布</a:t>
            </a:r>
            <a:r>
              <a:rPr lang="zh-CN" altLang="zh-CN" sz="1200" kern="1200" dirty="0" smtClean="0">
                <a:solidFill>
                  <a:schemeClr val="tx1"/>
                </a:solidFill>
                <a:effectLst/>
                <a:latin typeface="+mn-lt"/>
                <a:ea typeface="+mn-ea"/>
                <a:cs typeface="+mn-cs"/>
              </a:rPr>
              <a:t>曲线）精确地量化事物，它是一个将事物分解为若干基于高斯概率密度函数（正态分布曲线）形成的</a:t>
            </a:r>
            <a:r>
              <a:rPr lang="en-US" altLang="zh-CN" sz="1200" u="none" strike="noStrike" kern="1200" dirty="0" err="1" smtClean="0">
                <a:solidFill>
                  <a:schemeClr val="tx1"/>
                </a:solidFill>
                <a:effectLst/>
                <a:latin typeface="+mn-lt"/>
                <a:ea typeface="+mn-ea"/>
                <a:cs typeface="+mn-cs"/>
                <a:hlinkClick r:id="rId6"/>
              </a:rPr>
              <a:t>模型</a:t>
            </a:r>
            <a:r>
              <a:rPr lang="zh-CN" altLang="zh-CN" sz="1200" kern="1200" dirty="0" smtClean="0">
                <a:solidFill>
                  <a:schemeClr val="tx1"/>
                </a:solidFill>
                <a:effectLst/>
                <a:latin typeface="+mn-lt"/>
                <a:ea typeface="+mn-ea"/>
                <a:cs typeface="+mn-cs"/>
              </a:rPr>
              <a:t>。在图像分割、对象识别、视频分析等方面均有应用</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71</a:t>
            </a:fld>
            <a:endParaRPr lang="zh-CN" altLang="en-US"/>
          </a:p>
        </p:txBody>
      </p:sp>
    </p:spTree>
    <p:extLst>
      <p:ext uri="{BB962C8B-B14F-4D97-AF65-F5344CB8AC3E}">
        <p14:creationId xmlns:p14="http://schemas.microsoft.com/office/powerpoint/2010/main" val="35890473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与</a:t>
            </a:r>
            <a:r>
              <a:rPr lang="en-US" altLang="zh-CN" sz="1200" b="0" i="0" kern="1200" dirty="0" err="1"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类似，但是是根据概率来对样本点归类</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应用：</a:t>
            </a:r>
            <a:r>
              <a:rPr lang="zh-CN" altLang="en-US" sz="1200" kern="1200" dirty="0" smtClean="0">
                <a:solidFill>
                  <a:schemeClr val="tx1"/>
                </a:solidFill>
                <a:latin typeface="+mn-lt"/>
                <a:ea typeface="+mn-ea"/>
                <a:cs typeface="+mn-cs"/>
              </a:rPr>
              <a:t>图像分割、对象识别、视频分析等等</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使用</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方法有两个很重要的优点。 首先，</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方法在聚类协方差上比</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灵活得多</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由于使用了标准偏差参数，簇可以呈现任何椭圆形状，而不是被限制为圆形</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其次，由于</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使用了概率，每个数据点可以有多个簇。因此，如果一个数据点位于两个重叠的簇的中间，我们可以简单地定义它的类，即属于类</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，属于类</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Y</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72</a:t>
            </a:fld>
            <a:endParaRPr lang="zh-CN" altLang="en-US"/>
          </a:p>
        </p:txBody>
      </p:sp>
    </p:spTree>
    <p:extLst>
      <p:ext uri="{BB962C8B-B14F-4D97-AF65-F5344CB8AC3E}">
        <p14:creationId xmlns:p14="http://schemas.microsoft.com/office/powerpoint/2010/main" val="3989454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模糊</a:t>
            </a:r>
            <a:r>
              <a:rPr lang="en-US" altLang="zh-CN" dirty="0" smtClean="0"/>
              <a:t>C</a:t>
            </a:r>
            <a:r>
              <a:rPr lang="zh-CN" altLang="en-US" dirty="0" smtClean="0"/>
              <a:t>均值中，每个数据点（元素）到每个簇都存在一个隶属度，但是每个数据点到所有簇的隶属度之和为</a:t>
            </a:r>
            <a:r>
              <a:rPr lang="en-US" altLang="zh-CN" dirty="0" smtClean="0"/>
              <a:t>1</a:t>
            </a:r>
            <a:r>
              <a:rPr lang="zh-CN" altLang="en-US" dirty="0" smtClean="0"/>
              <a:t>。</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73</a:t>
            </a:fld>
            <a:endParaRPr lang="zh-CN" altLang="en-US"/>
          </a:p>
        </p:txBody>
      </p:sp>
    </p:spTree>
    <p:extLst>
      <p:ext uri="{BB962C8B-B14F-4D97-AF65-F5344CB8AC3E}">
        <p14:creationId xmlns:p14="http://schemas.microsoft.com/office/powerpoint/2010/main" val="32910752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Louvain</a:t>
            </a:r>
            <a:r>
              <a:rPr lang="zh-CN" altLang="en-US" dirty="0" smtClean="0"/>
              <a:t>算法是基于模块度（</a:t>
            </a:r>
            <a:r>
              <a:rPr lang="en-US" altLang="zh-CN" dirty="0" smtClean="0"/>
              <a:t>Modularity</a:t>
            </a:r>
            <a:r>
              <a:rPr lang="zh-CN" altLang="en-US" dirty="0" smtClean="0"/>
              <a:t>）的社区发现算法，该算法在效率和效果上都表现比较好，并且能够发现层次性的社区结构</a:t>
            </a:r>
            <a:endParaRPr lang="en-US" altLang="zh-CN" dirty="0" smtClean="0"/>
          </a:p>
          <a:p>
            <a:r>
              <a:rPr lang="zh-CN" altLang="en-US" dirty="0" smtClean="0"/>
              <a:t>算法：每个点作为一个</a:t>
            </a:r>
            <a:r>
              <a:rPr lang="en-US" altLang="zh-CN" dirty="0" smtClean="0"/>
              <a:t>community</a:t>
            </a:r>
            <a:r>
              <a:rPr lang="zh-CN" altLang="en-US" dirty="0" smtClean="0"/>
              <a:t>，然后考虑每个</a:t>
            </a:r>
            <a:r>
              <a:rPr lang="en-US" altLang="zh-CN" dirty="0" smtClean="0"/>
              <a:t>community</a:t>
            </a:r>
            <a:r>
              <a:rPr lang="zh-CN" altLang="en-US" dirty="0" smtClean="0"/>
              <a:t>的邻居节点，合并到</a:t>
            </a:r>
            <a:r>
              <a:rPr lang="en-US" altLang="zh-CN" dirty="0" smtClean="0"/>
              <a:t>community</a:t>
            </a:r>
            <a:r>
              <a:rPr lang="zh-CN" altLang="en-US" dirty="0" smtClean="0"/>
              <a:t>，然后看</a:t>
            </a:r>
            <a:r>
              <a:rPr lang="en-US" altLang="zh-CN" dirty="0" smtClean="0"/>
              <a:t>delta Q</a:t>
            </a:r>
            <a:r>
              <a:rPr lang="zh-CN" altLang="en-US" dirty="0" smtClean="0"/>
              <a:t>（模块度增益）；找到最大的正</a:t>
            </a:r>
            <a:r>
              <a:rPr lang="en-US" altLang="zh-CN" dirty="0" smtClean="0"/>
              <a:t>delta Q</a:t>
            </a:r>
            <a:r>
              <a:rPr lang="zh-CN" altLang="en-US" dirty="0" smtClean="0"/>
              <a:t>，合并点到</a:t>
            </a:r>
            <a:r>
              <a:rPr lang="en-US" altLang="zh-CN" dirty="0" smtClean="0"/>
              <a:t>community</a:t>
            </a:r>
            <a:r>
              <a:rPr lang="zh-CN" altLang="en-US" dirty="0" smtClean="0"/>
              <a:t>；多进行几轮，至不再变动，那么结束</a:t>
            </a:r>
            <a:endParaRPr lang="en-US" altLang="zh-CN" dirty="0" smtClean="0"/>
          </a:p>
          <a:p>
            <a:r>
              <a:rPr lang="zh-CN" altLang="zh-CN" dirty="0" smtClean="0"/>
              <a:t>Louvain算法包括两个阶段，在步骤一它不断地遍历网络中的结点，尝试将单个结点加入能够使modularity提升最大的社区中，直到所有结点都不再变化。在步骤二，它处理第一阶段的结果，将一个个小的社区归并为一个超结点来重新构造网络，这时边的权重为两个结点内所有原始结点的边权重之和。迭代这两个步骤直至算法稳定</a:t>
            </a:r>
          </a:p>
          <a:p>
            <a:endParaRPr lang="zh-CN" altLang="zh-CN" dirty="0" smtClean="0"/>
          </a:p>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74</a:t>
            </a:fld>
            <a:endParaRPr lang="zh-CN" altLang="en-US"/>
          </a:p>
        </p:txBody>
      </p:sp>
    </p:spTree>
    <p:extLst>
      <p:ext uri="{BB962C8B-B14F-4D97-AF65-F5344CB8AC3E}">
        <p14:creationId xmlns:p14="http://schemas.microsoft.com/office/powerpoint/2010/main" val="1776752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75</a:t>
            </a:fld>
            <a:endParaRPr lang="zh-CN" altLang="en-US"/>
          </a:p>
        </p:txBody>
      </p:sp>
    </p:spTree>
    <p:extLst>
      <p:ext uri="{BB962C8B-B14F-4D97-AF65-F5344CB8AC3E}">
        <p14:creationId xmlns:p14="http://schemas.microsoft.com/office/powerpoint/2010/main" val="3083630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76</a:t>
            </a:fld>
            <a:endParaRPr lang="zh-CN" altLang="en-US"/>
          </a:p>
        </p:txBody>
      </p:sp>
    </p:spTree>
    <p:extLst>
      <p:ext uri="{BB962C8B-B14F-4D97-AF65-F5344CB8AC3E}">
        <p14:creationId xmlns:p14="http://schemas.microsoft.com/office/powerpoint/2010/main" val="2542014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算法：是一种挖掘关联规则的频繁项集算法，其核心思想是通过候选集生成和情节的向下封闭检测两个阶段来挖掘频繁项集。算法已经被广泛的应用到商业、网络安全等各个领域。</a:t>
            </a:r>
          </a:p>
          <a:p>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算法：一种挖掘关联规则的频繁项集算法，和</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a:t>
            </a:r>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算法只需要对数据库进行两次遍历，能够显著加快发现频繁项集的速度</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算法采用分治策略（即把频繁项集的数据集压缩到一颗频繁模式树（</a:t>
            </a:r>
            <a:r>
              <a:rPr lang="en-US" altLang="zh-CN" sz="1200" kern="1200" dirty="0" smtClean="0">
                <a:solidFill>
                  <a:schemeClr val="tx1"/>
                </a:solidFill>
                <a:effectLst/>
                <a:latin typeface="+mn-lt"/>
                <a:ea typeface="+mn-ea"/>
                <a:cs typeface="+mn-cs"/>
              </a:rPr>
              <a:t>FP Tree</a:t>
            </a:r>
            <a:r>
              <a:rPr lang="zh-CN" altLang="zh-CN" sz="1200" kern="1200" dirty="0" smtClean="0">
                <a:solidFill>
                  <a:schemeClr val="tx1"/>
                </a:solidFill>
                <a:effectLst/>
                <a:latin typeface="+mn-lt"/>
                <a:ea typeface="+mn-ea"/>
                <a:cs typeface="+mn-cs"/>
              </a:rPr>
              <a:t>），但仍保留项集关联信息），只需两次遍历数据库，</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算法相比效率大大提高，成为关联规则挖掘中的常用方法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关联规则的相关术语：</a:t>
            </a:r>
          </a:p>
          <a:p>
            <a:pPr lvl="0"/>
            <a:r>
              <a:rPr lang="zh-CN" altLang="zh-CN" sz="1200" kern="1200" dirty="0" smtClean="0">
                <a:solidFill>
                  <a:schemeClr val="tx1"/>
                </a:solidFill>
                <a:effectLst/>
                <a:latin typeface="+mn-lt"/>
                <a:ea typeface="+mn-ea"/>
                <a:cs typeface="+mn-cs"/>
              </a:rPr>
              <a:t>项与项集：这是一个集合的概念，在一条购物篮记录中的一件消费品为一项（</a:t>
            </a:r>
            <a:r>
              <a:rPr lang="en-US" altLang="zh-CN" sz="1200" kern="1200" dirty="0" smtClean="0">
                <a:solidFill>
                  <a:schemeClr val="tx1"/>
                </a:solidFill>
                <a:effectLst/>
                <a:latin typeface="+mn-lt"/>
                <a:ea typeface="+mn-ea"/>
                <a:cs typeface="+mn-cs"/>
              </a:rPr>
              <a:t>item</a:t>
            </a:r>
            <a:r>
              <a:rPr lang="zh-CN" altLang="zh-CN" sz="1200" kern="1200" dirty="0" smtClean="0">
                <a:solidFill>
                  <a:schemeClr val="tx1"/>
                </a:solidFill>
                <a:effectLst/>
                <a:latin typeface="+mn-lt"/>
                <a:ea typeface="+mn-ea"/>
                <a:cs typeface="+mn-cs"/>
              </a:rPr>
              <a:t>），若干项的集合为项集</a:t>
            </a:r>
          </a:p>
          <a:p>
            <a:pPr lvl="0"/>
            <a:r>
              <a:rPr lang="zh-CN" altLang="zh-CN" sz="1200" kern="1200" dirty="0" smtClean="0">
                <a:solidFill>
                  <a:schemeClr val="tx1"/>
                </a:solidFill>
                <a:effectLst/>
                <a:latin typeface="+mn-lt"/>
                <a:ea typeface="+mn-ea"/>
                <a:cs typeface="+mn-cs"/>
              </a:rPr>
              <a:t>关联规则：表示数据内部隐含的关联性</a:t>
            </a:r>
          </a:p>
          <a:p>
            <a:pPr lvl="0"/>
            <a:r>
              <a:rPr lang="zh-CN" altLang="zh-CN" sz="1200" kern="1200" dirty="0" smtClean="0">
                <a:solidFill>
                  <a:schemeClr val="tx1"/>
                </a:solidFill>
                <a:effectLst/>
                <a:latin typeface="+mn-lt"/>
                <a:ea typeface="+mn-ea"/>
                <a:cs typeface="+mn-cs"/>
              </a:rPr>
              <a:t>支持度：在所有项集中</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 </a:t>
            </a:r>
            <a:r>
              <a:rPr lang="zh-CN" altLang="zh-CN" sz="1200" kern="1200" dirty="0" smtClean="0">
                <a:solidFill>
                  <a:schemeClr val="tx1"/>
                </a:solidFill>
                <a:effectLst/>
                <a:latin typeface="+mn-lt"/>
                <a:ea typeface="+mn-ea"/>
                <a:cs typeface="+mn-cs"/>
              </a:rPr>
              <a:t>出现的可能性，即项集中同时含有</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的概率</a:t>
            </a:r>
          </a:p>
          <a:p>
            <a:pPr lvl="0"/>
            <a:r>
              <a:rPr lang="zh-CN" altLang="zh-CN" sz="1200" kern="1200" dirty="0" smtClean="0">
                <a:solidFill>
                  <a:schemeClr val="tx1"/>
                </a:solidFill>
                <a:effectLst/>
                <a:latin typeface="+mn-lt"/>
                <a:ea typeface="+mn-ea"/>
                <a:cs typeface="+mn-cs"/>
              </a:rPr>
              <a:t>置信度：表示在先决条件</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发生的条件下，关联结果发生的概率</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77</a:t>
            </a:fld>
            <a:endParaRPr lang="zh-CN" altLang="en-US"/>
          </a:p>
        </p:txBody>
      </p:sp>
    </p:spTree>
    <p:extLst>
      <p:ext uri="{BB962C8B-B14F-4D97-AF65-F5344CB8AC3E}">
        <p14:creationId xmlns:p14="http://schemas.microsoft.com/office/powerpoint/2010/main" val="159842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7</a:t>
            </a:fld>
            <a:endParaRPr lang="zh-CN"/>
          </a:p>
        </p:txBody>
      </p:sp>
    </p:spTree>
    <p:extLst>
      <p:ext uri="{BB962C8B-B14F-4D97-AF65-F5344CB8AC3E}">
        <p14:creationId xmlns:p14="http://schemas.microsoft.com/office/powerpoint/2010/main" val="7446086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是一种降维的统计方法，原理是设法将原来变量重新组合成一组新的相互无关的几个综合变量，同时根据实际需要从中取出几个较少的综合变量，尽可能多地反映原来变量的信息</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79</a:t>
            </a:fld>
            <a:endParaRPr lang="zh-CN" altLang="en-US"/>
          </a:p>
        </p:txBody>
      </p:sp>
    </p:spTree>
    <p:extLst>
      <p:ext uri="{BB962C8B-B14F-4D97-AF65-F5344CB8AC3E}">
        <p14:creationId xmlns:p14="http://schemas.microsoft.com/office/powerpoint/2010/main" val="3283473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是一种矩阵的分解技术，分解的目的是用来压缩或者降维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80</a:t>
            </a:fld>
            <a:endParaRPr lang="zh-CN" altLang="en-US"/>
          </a:p>
        </p:txBody>
      </p:sp>
    </p:spTree>
    <p:extLst>
      <p:ext uri="{BB962C8B-B14F-4D97-AF65-F5344CB8AC3E}">
        <p14:creationId xmlns:p14="http://schemas.microsoft.com/office/powerpoint/2010/main" val="3821045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中文分词与英文分词有很大的不同，对英文而言，一个单词就是一个词，而汉语是以字为基本的书写单位，词语之间没有明显的区分标记，需要人为切分。中 文分词系统是利用计算机对中文文本进行词语自动识别的系统，对其研究已经取得了很多成果，出现了众多的算法。根据其特点，可以将现有的分词算法分为四大 类：基于字符串匹配的分词方法、基于理解的分词方法、基于统计的分词方法和基于语义的分词方法等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82</a:t>
            </a:fld>
            <a:endParaRPr lang="zh-CN" altLang="en-US"/>
          </a:p>
        </p:txBody>
      </p:sp>
    </p:spTree>
    <p:extLst>
      <p:ext uri="{BB962C8B-B14F-4D97-AF65-F5344CB8AC3E}">
        <p14:creationId xmlns:p14="http://schemas.microsoft.com/office/powerpoint/2010/main" val="29661579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83</a:t>
            </a:fld>
            <a:endParaRPr lang="zh-CN"/>
          </a:p>
        </p:txBody>
      </p:sp>
    </p:spTree>
    <p:extLst>
      <p:ext uri="{BB962C8B-B14F-4D97-AF65-F5344CB8AC3E}">
        <p14:creationId xmlns:p14="http://schemas.microsoft.com/office/powerpoint/2010/main" val="417059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a:t>
            </a:fld>
            <a:endParaRPr lang="zh-CN" altLang="en-US"/>
          </a:p>
        </p:txBody>
      </p:sp>
    </p:spTree>
    <p:extLst>
      <p:ext uri="{BB962C8B-B14F-4D97-AF65-F5344CB8AC3E}">
        <p14:creationId xmlns:p14="http://schemas.microsoft.com/office/powerpoint/2010/main" val="179236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9</a:t>
            </a:fld>
            <a:endParaRPr lang="zh-CN" altLang="en-US"/>
          </a:p>
        </p:txBody>
      </p:sp>
    </p:spTree>
    <p:extLst>
      <p:ext uri="{BB962C8B-B14F-4D97-AF65-F5344CB8AC3E}">
        <p14:creationId xmlns:p14="http://schemas.microsoft.com/office/powerpoint/2010/main" val="2677713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zh-CN" altLang="en-US" smtClean="0"/>
              <a:t>单击此处编辑母版副标题样式</a:t>
            </a:r>
            <a:endParaRP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extLst/>
          </a:lstStyle>
          <a:p>
            <a:pPr algn="ctr"/>
            <a:endParaRPr kumimoji="0" lang="zh-CN" sz="2000">
              <a:solidFill>
                <a:srgbClr val="FFFFFF"/>
              </a:solidFill>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extLst/>
          </a:lstStyle>
          <a:p>
            <a:pPr eaLnBrk="1" latinLnBrk="0" hangingPunct="1"/>
            <a:r>
              <a:rPr lang="zh-CN" altLang="en-US" dirty="0" smtClean="0"/>
              <a:t>单击此处编辑母版标题样式</a:t>
            </a:r>
            <a:endParaRPr dirty="0"/>
          </a:p>
        </p:txBody>
      </p:sp>
      <p:sp>
        <p:nvSpPr>
          <p:cNvPr id="2" name="灯片编号占位符 1"/>
          <p:cNvSpPr>
            <a:spLocks noGrp="1"/>
          </p:cNvSpPr>
          <p:nvPr>
            <p:ph type="sldNum" sz="quarter" idx="11"/>
          </p:nvPr>
        </p:nvSpPr>
        <p:spPr/>
        <p:txBody>
          <a:bodyPr/>
          <a:lstStyle/>
          <a:p>
            <a:pPr algn="ctr"/>
            <a:fld id="{8F82E0A0-C266-4798-8C8F-B9F91E9DA37E}" type="slidenum">
              <a:rPr kumimoji="0" lang="zh-CN" sz="1400" b="1" smtClean="0">
                <a:solidFill>
                  <a:srgbClr val="FFFFFF"/>
                </a:solidFill>
              </a:rPr>
              <a:pPr algn="ctr"/>
              <a:t>‹#›</a:t>
            </a:fld>
            <a:endParaRPr kumimoji="0" lang="zh-CN"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extLst/>
          </a:lstStyle>
          <a:p>
            <a:pPr algn="ctr"/>
            <a:fld id="{8F82E0A0-C266-4798-8C8F-B9F91E9DA37E}" type="slidenum">
              <a:rPr kumimoji="0" lang="zh-CN" sz="1400" b="1">
                <a:solidFill>
                  <a:srgbClr val="FFFFFF"/>
                </a:solidFill>
              </a:rPr>
              <a:pPr algn="ctr"/>
              <a:t>‹#›</a:t>
            </a:fld>
            <a:endParaRPr kumimoji="0" lang="zh-CN" dirty="0"/>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itchFamily="34" charset="-122"/>
                <a:ea typeface="微软雅黑" pitchFamily="34" charset="-122"/>
              </a:defRPr>
            </a:lvl1pPr>
            <a:lvl2pPr>
              <a:defRPr sz="1600">
                <a:latin typeface="微软雅黑" pitchFamily="34" charset="-122"/>
                <a:ea typeface="微软雅黑" pitchFamily="34" charset="-122"/>
              </a:defRPr>
            </a:lvl2pPr>
            <a:lvl3pPr>
              <a:defRPr sz="140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lang="zh-CN" altLang="en-US" dirty="0"/>
          </a:p>
        </p:txBody>
      </p:sp>
      <p:graphicFrame>
        <p:nvGraphicFramePr>
          <p:cNvPr id="2" name="对象 1"/>
          <p:cNvGraphicFramePr>
            <a:graphicFrameLocks noChangeAspect="1"/>
          </p:cNvGraphicFramePr>
          <p:nvPr userDrawn="1">
            <p:extLst>
              <p:ext uri="{D42A27DB-BD31-4B8C-83A1-F6EECF244321}">
                <p14:modId xmlns:p14="http://schemas.microsoft.com/office/powerpoint/2010/main" val="3032737274"/>
              </p:ext>
            </p:extLst>
          </p:nvPr>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2859" name="BMP 图像" r:id="rId3" imgW="1057423" imgH="285866" progId="PBrush">
                  <p:embed/>
                </p:oleObj>
              </mc:Choice>
              <mc:Fallback>
                <p:oleObj name="BMP 图像" r:id="rId3" imgW="1057423" imgH="285866" progId="PBrush">
                  <p:embed/>
                  <p:pic>
                    <p:nvPicPr>
                      <p:cNvPr id="0" name="Picture 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hasCustomPrompt="1"/>
          </p:nvPr>
        </p:nvSpPr>
        <p:spPr>
          <a:xfrm>
            <a:off x="1371600" y="1333500"/>
            <a:ext cx="7620000" cy="825500"/>
          </a:xfrm>
        </p:spPr>
        <p:txBody>
          <a:bodyPr/>
          <a:lstStyle>
            <a:lvl1pPr algn="l" eaLnBrk="1" latinLnBrk="0" hangingPunct="1">
              <a:buNone/>
              <a:defRPr kumimoji="0" lang="zh-CN" sz="4400" b="0" cap="none">
                <a:solidFill>
                  <a:srgbClr val="FFFFFF"/>
                </a:solidFill>
              </a:defRPr>
            </a:lvl1pPr>
            <a:extLst/>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extLst/>
          </a:lstStyle>
          <a:p>
            <a:pPr algn="ctr"/>
            <a:fld id="{8F82E0A0-C266-4798-8C8F-B9F91E9DA37E}" type="slidenum">
              <a:rPr kumimoji="0" lang="zh-CN" sz="2400" b="1">
                <a:solidFill>
                  <a:srgbClr val="FFFFFF"/>
                </a:solidFill>
              </a:rPr>
              <a:pPr algn="ctr"/>
              <a:t>‹#›</a:t>
            </a:fld>
            <a:endParaRPr kumimoji="0" lang="zh-CN" sz="2400">
              <a:solidFill>
                <a:srgbClr val="FFFFFF"/>
              </a:solidFill>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extLst/>
          </a:lstStyle>
          <a:p>
            <a:endParaRPr kumimoji="0" 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9" name="Content Placeholder 8"/>
          <p:cNvSpPr>
            <a:spLocks noGrp="1"/>
          </p:cNvSpPr>
          <p:nvPr>
            <p:ph sz="quarter" idx="13"/>
          </p:nvPr>
        </p:nvSpPr>
        <p:spPr>
          <a:xfrm>
            <a:off x="609600" y="1502835"/>
            <a:ext cx="3886200" cy="3631804"/>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1" name="Content Placeholder 10"/>
          <p:cNvSpPr>
            <a:spLocks noGrp="1"/>
          </p:cNvSpPr>
          <p:nvPr>
            <p:ph sz="quarter" idx="14"/>
          </p:nvPr>
        </p:nvSpPr>
        <p:spPr>
          <a:xfrm>
            <a:off x="4844901" y="1502833"/>
            <a:ext cx="3886200" cy="3631806"/>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extLst/>
          </a:lstStyle>
          <a:p>
            <a:pPr eaLnBrk="1" latinLnBrk="0" hangingPunct="1"/>
            <a:r>
              <a:rPr lang="zh-CN" altLang="en-US" smtClean="0"/>
              <a:t>单击此处编辑母版标题样式</a:t>
            </a:r>
            <a:endParaRPr/>
          </a:p>
        </p:txBody>
      </p:sp>
      <p:sp>
        <p:nvSpPr>
          <p:cNvPr id="11" name="Content Placeholder 10"/>
          <p:cNvSpPr>
            <a:spLocks noGrp="1"/>
          </p:cNvSpPr>
          <p:nvPr>
            <p:ph sz="quarter" idx="13"/>
          </p:nvPr>
        </p:nvSpPr>
        <p:spPr>
          <a:xfrm>
            <a:off x="609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3" name="Content Placeholder 12"/>
          <p:cNvSpPr>
            <a:spLocks noGrp="1"/>
          </p:cNvSpPr>
          <p:nvPr>
            <p:ph sz="quarter" idx="14"/>
          </p:nvPr>
        </p:nvSpPr>
        <p:spPr>
          <a:xfrm>
            <a:off x="4800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3" name="Date Placeholder 2"/>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4" name="Footer Placeholder 3"/>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3" name="Footer Placeholder 2"/>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extLst/>
          </a:lstStyle>
          <a:p>
            <a:fld id="{A3F7CB7D-F184-43C7-B6FD-03D728E1BBFF}" type="slidenum">
              <a:rPr kumimoji="0" lang="zh-CN">
                <a:solidFill>
                  <a:schemeClr val="tx2"/>
                </a:solidFill>
              </a:rPr>
              <a:pPr/>
              <a:t>‹#›</a:t>
            </a:fld>
            <a:endParaRPr kumimoji="0" lang="zh-CN">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extLst/>
          </a:lstStyle>
          <a:p>
            <a:pPr eaLnBrk="1" latinLnBrk="0" hangingPunct="1"/>
            <a:r>
              <a:rPr lang="zh-CN" altLang="en-US" smtClean="0"/>
              <a:t>单击此处编辑母版标题样式</a:t>
            </a:r>
            <a:endParaRPr/>
          </a:p>
        </p:txBody>
      </p:sp>
      <p:sp>
        <p:nvSpPr>
          <p:cNvPr id="5" name="Date Placeholder 4"/>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6" name="Footer Placeholder 5"/>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extLst/>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extLst/>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extLst/>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extLst/>
          </a:lstStyle>
          <a:p>
            <a:pPr eaLnBrk="1" latinLnBrk="0" hangingPunct="1"/>
            <a:r>
              <a:rPr lang="zh-CN" altLang="en-US" smtClean="0"/>
              <a:t>单击此处编辑母版标题样式</a:t>
            </a:r>
            <a:endParaRP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extLst/>
          </a:lstStyle>
          <a:p>
            <a:endParaRPr kumimoji="0" lang="zh-CN"/>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extLst/>
          </a:lstStyle>
          <a:p>
            <a:pPr algn="ctr"/>
            <a:fld id="{8F82E0A0-C266-4798-8C8F-B9F91E9DA37E}" type="slidenum">
              <a:rPr kumimoji="0" lang="zh-CN" sz="2800" b="1">
                <a:solidFill>
                  <a:srgbClr val="FFFFFF"/>
                </a:solidFill>
              </a:rPr>
              <a:pPr algn="ctr"/>
              <a:t>‹#›</a:t>
            </a:fld>
            <a:endParaRPr kumimoji="0" lang="zh-CN" sz="2800"/>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extLst/>
          </a:lstStyle>
          <a:p>
            <a:endParaRPr kumimoji="0" lang="zh-CN"/>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extLst/>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extLst/>
          </a:lstStyle>
          <a:p>
            <a:pPr algn="ctr"/>
            <a:fld id="{8F82E0A0-C266-4798-8C8F-B9F91E9DA37E}" type="slidenum">
              <a:rPr kumimoji="0" lang="zh-CN" sz="1400" b="1">
                <a:solidFill>
                  <a:srgbClr val="FFFFFF"/>
                </a:solidFill>
              </a:rPr>
              <a:pPr algn="ctr"/>
              <a:t>‹#›</a:t>
            </a:fld>
            <a:endParaRPr kumimoji="0" lang="zh-CN" sz="1400" b="1" dirty="0">
              <a:solidFill>
                <a:srgbClr val="FFFFFF"/>
              </a:solidFill>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extLst/>
          </a:lstStyle>
          <a:p>
            <a:pPr eaLnBrk="1" latinLnBrk="0" hangingPunct="1"/>
            <a:r>
              <a:rPr kumimoji="0" lang="zh-CN" altLang="en-US" smtClean="0"/>
              <a:t>单击此处编辑母版标题样式</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itchFamily="34" charset="-122"/>
          <a:ea typeface="微软雅黑" pitchFamily="34" charset="-122"/>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8.wmf"/><Relationship Id="rId5" Type="http://schemas.openxmlformats.org/officeDocument/2006/relationships/oleObject" Target="../embeddings/oleObject2.bin"/><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5" name="Rectangle 4"/>
          <p:cNvSpPr>
            <a:spLocks noGrp="1"/>
          </p:cNvSpPr>
          <p:nvPr>
            <p:ph type="subTitle" idx="1"/>
          </p:nvPr>
        </p:nvSpPr>
        <p:spPr>
          <a:xfrm>
            <a:off x="6623720" y="5081550"/>
            <a:ext cx="2520280" cy="507689"/>
          </a:xfrm>
        </p:spPr>
        <p:txBody>
          <a:bodyPr>
            <a:normAutofit/>
          </a:bodyPr>
          <a:lstStyle>
            <a:extLst/>
          </a:lstStyle>
          <a:p>
            <a:pPr algn="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endParaRPr lang="zh-CN" sz="1600" b="1" dirty="0">
              <a:latin typeface="微软雅黑" pitchFamily="34" charset="-122"/>
              <a:ea typeface="微软雅黑" pitchFamily="34" charset="-122"/>
            </a:endParaRPr>
          </a:p>
        </p:txBody>
      </p:sp>
      <p:sp>
        <p:nvSpPr>
          <p:cNvPr id="9" name="文本框 8"/>
          <p:cNvSpPr txBox="1"/>
          <p:nvPr/>
        </p:nvSpPr>
        <p:spPr>
          <a:xfrm>
            <a:off x="1005142" y="2071688"/>
            <a:ext cx="7308220" cy="523220"/>
          </a:xfrm>
          <a:prstGeom prst="rect">
            <a:avLst/>
          </a:prstGeom>
          <a:noFill/>
        </p:spPr>
        <p:txBody>
          <a:bodyPr wrap="square" rtlCol="0" anchor="ctr">
            <a:spAutoFit/>
          </a:bodyPr>
          <a:lstStyle/>
          <a:p>
            <a:pPr algn="ctr"/>
            <a:r>
              <a:rPr lang="zh-CN" altLang="en-US" sz="2800" b="1" dirty="0" smtClean="0">
                <a:latin typeface="微软雅黑" panose="020B0503020204020204" pitchFamily="34" charset="-122"/>
                <a:ea typeface="微软雅黑" panose="020B0503020204020204" pitchFamily="34" charset="-122"/>
              </a:rPr>
              <a:t>数据挖掘基本方法简介</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610132" y="3964035"/>
            <a:ext cx="4013588" cy="418191"/>
          </a:xfrm>
          <a:prstGeom prst="rect">
            <a:avLst/>
          </a:prstGeom>
          <a:noFill/>
        </p:spPr>
        <p:txBody>
          <a:bodyPr wrap="square" rtlCol="0">
            <a:spAutoFit/>
          </a:bodyPr>
          <a:lstStyle/>
          <a:p>
            <a:pPr algn="ctr">
              <a:lnSpc>
                <a:spcPct val="150000"/>
              </a:lnSpc>
            </a:pPr>
            <a:r>
              <a:rPr lang="zh-CN" altLang="en-US" sz="1600" dirty="0" smtClean="0">
                <a:latin typeface="微软雅黑" panose="020B0503020204020204" pitchFamily="34" charset="-122"/>
                <a:ea typeface="微软雅黑" panose="020B0503020204020204" pitchFamily="34" charset="-122"/>
              </a:rPr>
              <a:t>上海直真君智科技有限公司</a:t>
            </a:r>
            <a:endParaRPr lang="zh-CN" altLang="en-US" sz="16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0011" y="4455519"/>
            <a:ext cx="266052" cy="252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10</a:t>
            </a:fld>
            <a:endParaRPr kumimoji="0" lang="zh-CN" dirty="0"/>
          </a:p>
        </p:txBody>
      </p:sp>
      <p:sp>
        <p:nvSpPr>
          <p:cNvPr id="4" name="标题 3"/>
          <p:cNvSpPr>
            <a:spLocks noGrp="1"/>
          </p:cNvSpPr>
          <p:nvPr>
            <p:ph type="title"/>
          </p:nvPr>
        </p:nvSpPr>
        <p:spPr/>
        <p:txBody>
          <a:bodyPr/>
          <a:lstStyle/>
          <a:p>
            <a:r>
              <a:rPr lang="zh-CN" altLang="en-US" dirty="0" smtClean="0"/>
              <a:t>智慧交通</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10</a:t>
            </a:fld>
            <a:endParaRPr lang="en-US" dirty="0"/>
          </a:p>
        </p:txBody>
      </p:sp>
      <p:sp>
        <p:nvSpPr>
          <p:cNvPr id="7" name="内容占位符 2"/>
          <p:cNvSpPr>
            <a:spLocks noGrp="1"/>
          </p:cNvSpPr>
          <p:nvPr>
            <p:ph sz="quarter" idx="13"/>
          </p:nvPr>
        </p:nvSpPr>
        <p:spPr>
          <a:xfrm>
            <a:off x="685800" y="1156884"/>
            <a:ext cx="7867290" cy="4086200"/>
          </a:xfrm>
        </p:spPr>
        <p:txBody>
          <a:bodyPr>
            <a:noAutofit/>
          </a:bodyPr>
          <a:lstStyle/>
          <a:p>
            <a:pPr lvl="0"/>
            <a:r>
              <a:rPr lang="zh-CN" altLang="en-US" sz="2800" dirty="0"/>
              <a:t>通过站点客流反映站点区域职住平衡、发展活力情况，为产业、居住布局提供发展意见</a:t>
            </a:r>
          </a:p>
          <a:p>
            <a:r>
              <a:rPr lang="zh-CN" altLang="en-US" sz="2800" dirty="0"/>
              <a:t>通过早高峰进出站客流评估规划线路与沿线用地功能布局的匹配性，用于指导轨道线路选址、选线</a:t>
            </a:r>
          </a:p>
          <a:p>
            <a:r>
              <a:rPr lang="zh-CN" altLang="en-US" sz="2800" dirty="0"/>
              <a:t>基于点聚类的结果，选取一些组合站点，分析典型区域的职住特征和流向分布规律，用于加深对城市空间区域的分布情况和关联度的</a:t>
            </a:r>
            <a:r>
              <a:rPr lang="zh-CN" altLang="en-US" sz="2800" dirty="0" smtClean="0"/>
              <a:t>认识</a:t>
            </a:r>
            <a:endParaRPr lang="zh-CN" altLang="en-US" sz="2800" dirty="0"/>
          </a:p>
        </p:txBody>
      </p:sp>
    </p:spTree>
    <p:extLst>
      <p:ext uri="{BB962C8B-B14F-4D97-AF65-F5344CB8AC3E}">
        <p14:creationId xmlns:p14="http://schemas.microsoft.com/office/powerpoint/2010/main" val="1063258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11</a:t>
            </a:fld>
            <a:endParaRPr kumimoji="0" lang="zh-CN" dirty="0"/>
          </a:p>
        </p:txBody>
      </p:sp>
      <p:sp>
        <p:nvSpPr>
          <p:cNvPr id="4" name="标题 3"/>
          <p:cNvSpPr>
            <a:spLocks noGrp="1"/>
          </p:cNvSpPr>
          <p:nvPr>
            <p:ph type="title"/>
          </p:nvPr>
        </p:nvSpPr>
        <p:spPr/>
        <p:txBody>
          <a:bodyPr/>
          <a:lstStyle/>
          <a:p>
            <a:r>
              <a:rPr lang="zh-CN" altLang="en-US" dirty="0" smtClean="0"/>
              <a:t>智慧交通</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11</a:t>
            </a:fld>
            <a:endParaRPr lang="en-US" dirty="0"/>
          </a:p>
        </p:txBody>
      </p:sp>
      <p:sp>
        <p:nvSpPr>
          <p:cNvPr id="7" name="内容占位符 2"/>
          <p:cNvSpPr>
            <a:spLocks noGrp="1"/>
          </p:cNvSpPr>
          <p:nvPr>
            <p:ph sz="quarter" idx="13"/>
          </p:nvPr>
        </p:nvSpPr>
        <p:spPr>
          <a:xfrm>
            <a:off x="685800" y="1156884"/>
            <a:ext cx="7867290" cy="4086200"/>
          </a:xfrm>
        </p:spPr>
        <p:txBody>
          <a:bodyPr>
            <a:noAutofit/>
          </a:bodyPr>
          <a:lstStyle/>
          <a:p>
            <a:r>
              <a:rPr lang="zh-CN" altLang="en-US" sz="2800" dirty="0"/>
              <a:t>出租车的日间、夜间活力区识别和对比</a:t>
            </a:r>
          </a:p>
          <a:p>
            <a:pPr lvl="1"/>
            <a:r>
              <a:rPr lang="zh-CN" altLang="en-US" sz="2600" dirty="0"/>
              <a:t>评估上海活力呈现的区域，指导上海活力引导。</a:t>
            </a:r>
          </a:p>
          <a:p>
            <a:pPr lvl="1"/>
            <a:r>
              <a:rPr lang="zh-CN" altLang="en-US" sz="2600" dirty="0"/>
              <a:t>对比形成对“活力夜上海”的特点的认知。</a:t>
            </a:r>
          </a:p>
          <a:p>
            <a:r>
              <a:rPr lang="zh-CN" altLang="en-US" sz="2800" dirty="0"/>
              <a:t>出租车活动片区聚类，分析组团功能</a:t>
            </a:r>
          </a:p>
          <a:p>
            <a:pPr lvl="1"/>
            <a:r>
              <a:rPr lang="zh-CN" altLang="zh-CN" sz="2600" dirty="0"/>
              <a:t>基于</a:t>
            </a:r>
            <a:r>
              <a:rPr lang="en-US" altLang="zh-CN" sz="2600" dirty="0"/>
              <a:t>OD</a:t>
            </a:r>
            <a:r>
              <a:rPr lang="zh-CN" altLang="zh-CN" sz="2600" dirty="0"/>
              <a:t>分析，评估哪些区域比较“内向”。</a:t>
            </a:r>
          </a:p>
          <a:p>
            <a:pPr lvl="1"/>
            <a:r>
              <a:rPr lang="zh-CN" altLang="en-US" sz="2600" dirty="0"/>
              <a:t>基于区域的聚合，形成功能区域的拟合</a:t>
            </a:r>
          </a:p>
          <a:p>
            <a:pPr lvl="0"/>
            <a:endParaRPr lang="zh-CN" altLang="en-US" sz="2800" dirty="0"/>
          </a:p>
        </p:txBody>
      </p:sp>
    </p:spTree>
    <p:extLst>
      <p:ext uri="{BB962C8B-B14F-4D97-AF65-F5344CB8AC3E}">
        <p14:creationId xmlns:p14="http://schemas.microsoft.com/office/powerpoint/2010/main" val="2216178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12</a:t>
            </a:fld>
            <a:endParaRPr kumimoji="0" lang="zh-CN" dirty="0"/>
          </a:p>
        </p:txBody>
      </p:sp>
      <p:sp>
        <p:nvSpPr>
          <p:cNvPr id="4" name="标题 3"/>
          <p:cNvSpPr>
            <a:spLocks noGrp="1"/>
          </p:cNvSpPr>
          <p:nvPr>
            <p:ph type="title"/>
          </p:nvPr>
        </p:nvSpPr>
        <p:spPr/>
        <p:txBody>
          <a:bodyPr/>
          <a:lstStyle/>
          <a:p>
            <a:r>
              <a:rPr lang="zh-CN" altLang="en-US" dirty="0" smtClean="0"/>
              <a:t>网络安全态势感知</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12</a:t>
            </a:fld>
            <a:endParaRPr lang="en-US" dirty="0"/>
          </a:p>
        </p:txBody>
      </p:sp>
      <p:sp>
        <p:nvSpPr>
          <p:cNvPr id="7" name="内容占位符 2"/>
          <p:cNvSpPr>
            <a:spLocks noGrp="1"/>
          </p:cNvSpPr>
          <p:nvPr>
            <p:ph sz="quarter" idx="13"/>
          </p:nvPr>
        </p:nvSpPr>
        <p:spPr>
          <a:xfrm>
            <a:off x="685800" y="1055018"/>
            <a:ext cx="7867290" cy="4396875"/>
          </a:xfrm>
        </p:spPr>
        <p:txBody>
          <a:bodyPr>
            <a:noAutofit/>
          </a:bodyPr>
          <a:lstStyle/>
          <a:p>
            <a:r>
              <a:rPr lang="zh-CN" altLang="zh-CN" dirty="0"/>
              <a:t>网络安全</a:t>
            </a:r>
            <a:r>
              <a:rPr lang="zh-CN" altLang="en-US" dirty="0"/>
              <a:t>态势</a:t>
            </a:r>
            <a:r>
              <a:rPr lang="zh-CN" altLang="zh-CN" dirty="0"/>
              <a:t>分析</a:t>
            </a:r>
            <a:endParaRPr lang="en-US" altLang="zh-CN" dirty="0"/>
          </a:p>
          <a:p>
            <a:pPr lvl="1"/>
            <a:r>
              <a:rPr lang="zh-CN" altLang="zh-CN" sz="1800" dirty="0"/>
              <a:t>对不同地点，不同时间，不同层次的网络安全</a:t>
            </a:r>
            <a:r>
              <a:rPr lang="zh-CN" altLang="en-US" sz="1800" dirty="0"/>
              <a:t>信息</a:t>
            </a:r>
            <a:r>
              <a:rPr lang="zh-CN" altLang="zh-CN" sz="1800" dirty="0"/>
              <a:t>进行多维度的关联分析，从而挖掘出真实安全事件，识别真实的安全风险。多维度的关联分析，结合漏洞、资产以及各种安全事件之间的关联，全方位把握整体安全态势。</a:t>
            </a:r>
            <a:endParaRPr lang="en-US" altLang="zh-CN" sz="1800" dirty="0"/>
          </a:p>
          <a:p>
            <a:r>
              <a:rPr lang="zh-CN" altLang="zh-CN" dirty="0" smtClean="0"/>
              <a:t>技术</a:t>
            </a:r>
            <a:endParaRPr lang="zh-CN" altLang="zh-CN" dirty="0"/>
          </a:p>
          <a:p>
            <a:pPr lvl="1"/>
            <a:r>
              <a:rPr lang="zh-CN" altLang="zh-CN" sz="1800" dirty="0"/>
              <a:t>告警聚合。主要利用统计和聚类等技术，消除重复的报警信息，减少报警数量。</a:t>
            </a:r>
          </a:p>
          <a:p>
            <a:pPr lvl="1"/>
            <a:r>
              <a:rPr lang="zh-CN" altLang="zh-CN" sz="1800" dirty="0"/>
              <a:t>告警确认。通过对真实网络环境中的主机配置和漏洞信息进行分析，来确认安全事件是否真实发生并攻击成功，以达到消除误报警，识别高风险告警的作用。</a:t>
            </a:r>
          </a:p>
          <a:p>
            <a:pPr lvl="1"/>
            <a:r>
              <a:rPr lang="zh-CN" altLang="zh-CN" sz="1800" dirty="0"/>
              <a:t>攻击场景还原。将一次复杂攻击的多步攻击场景对应的多条告警还原为一个完整的攻击场景。该方法主要利用攻击步骤之间的因果关系。</a:t>
            </a:r>
            <a:endParaRPr lang="en-US" altLang="zh-CN" sz="1800" dirty="0"/>
          </a:p>
          <a:p>
            <a:pPr lvl="1"/>
            <a:r>
              <a:rPr lang="zh-CN" altLang="en-US" sz="1800" dirty="0"/>
              <a:t>态势预测。根据现有网络安全数据，对未来网络安全趋势做出预测</a:t>
            </a:r>
          </a:p>
        </p:txBody>
      </p:sp>
    </p:spTree>
    <p:extLst>
      <p:ext uri="{BB962C8B-B14F-4D97-AF65-F5344CB8AC3E}">
        <p14:creationId xmlns:p14="http://schemas.microsoft.com/office/powerpoint/2010/main" val="298785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13</a:t>
            </a:fld>
            <a:endParaRPr kumimoji="0" lang="zh-CN" dirty="0"/>
          </a:p>
        </p:txBody>
      </p:sp>
      <p:sp>
        <p:nvSpPr>
          <p:cNvPr id="4" name="标题 3"/>
          <p:cNvSpPr>
            <a:spLocks noGrp="1"/>
          </p:cNvSpPr>
          <p:nvPr>
            <p:ph type="title"/>
          </p:nvPr>
        </p:nvSpPr>
        <p:spPr/>
        <p:txBody>
          <a:bodyPr/>
          <a:lstStyle/>
          <a:p>
            <a:r>
              <a:rPr lang="zh-CN" altLang="en-US" dirty="0" smtClean="0"/>
              <a:t>网络运维</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13</a:t>
            </a:fld>
            <a:endParaRPr lang="en-US" dirty="0"/>
          </a:p>
        </p:txBody>
      </p:sp>
      <p:sp>
        <p:nvSpPr>
          <p:cNvPr id="7" name="内容占位符 2"/>
          <p:cNvSpPr>
            <a:spLocks noGrp="1"/>
          </p:cNvSpPr>
          <p:nvPr>
            <p:ph sz="quarter" idx="13"/>
          </p:nvPr>
        </p:nvSpPr>
        <p:spPr>
          <a:xfrm>
            <a:off x="685800" y="1055018"/>
            <a:ext cx="7867290" cy="1029579"/>
          </a:xfrm>
        </p:spPr>
        <p:txBody>
          <a:bodyPr>
            <a:noAutofit/>
          </a:bodyPr>
          <a:lstStyle/>
          <a:p>
            <a:pPr>
              <a:defRPr/>
            </a:pPr>
            <a:r>
              <a:rPr lang="zh-CN" altLang="en-US" dirty="0"/>
              <a:t>所解决的</a:t>
            </a:r>
            <a:r>
              <a:rPr lang="zh-CN" altLang="en-US" dirty="0" smtClean="0"/>
              <a:t>问题</a:t>
            </a:r>
            <a:endParaRPr lang="en-US" altLang="zh-CN" dirty="0" smtClean="0"/>
          </a:p>
          <a:p>
            <a:pPr lvl="1">
              <a:defRPr/>
            </a:pPr>
            <a:r>
              <a:rPr lang="zh-CN" altLang="en-US" dirty="0" smtClean="0"/>
              <a:t>进行</a:t>
            </a:r>
            <a:r>
              <a:rPr lang="zh-CN" altLang="en-US" dirty="0"/>
              <a:t>告警压缩，提高派单的</a:t>
            </a:r>
            <a:r>
              <a:rPr lang="zh-CN" altLang="en-US" dirty="0" smtClean="0"/>
              <a:t>准确率</a:t>
            </a:r>
            <a:endParaRPr lang="en-US" altLang="zh-CN" dirty="0" smtClean="0"/>
          </a:p>
          <a:p>
            <a:pPr lvl="1">
              <a:defRPr/>
            </a:pPr>
            <a:r>
              <a:rPr lang="zh-CN" altLang="en-US" dirty="0" smtClean="0"/>
              <a:t>快速</a:t>
            </a:r>
            <a:r>
              <a:rPr lang="zh-CN" altLang="en-US" dirty="0"/>
              <a:t>告警定位及根原因分析，提高现场运维的效率</a:t>
            </a:r>
          </a:p>
          <a:p>
            <a:endParaRPr lang="zh-CN" altLang="en-US" sz="1800" dirty="0"/>
          </a:p>
        </p:txBody>
      </p:sp>
      <p:grpSp>
        <p:nvGrpSpPr>
          <p:cNvPr id="8" name="组合 60"/>
          <p:cNvGrpSpPr>
            <a:grpSpLocks/>
          </p:cNvGrpSpPr>
          <p:nvPr/>
        </p:nvGrpSpPr>
        <p:grpSpPr bwMode="auto">
          <a:xfrm>
            <a:off x="609600" y="2191109"/>
            <a:ext cx="3618422" cy="3081667"/>
            <a:chOff x="7128932" y="1664590"/>
            <a:chExt cx="4077897" cy="3320455"/>
          </a:xfrm>
        </p:grpSpPr>
        <p:sp>
          <p:nvSpPr>
            <p:cNvPr id="9" name="圆角矩形 8"/>
            <p:cNvSpPr/>
            <p:nvPr/>
          </p:nvSpPr>
          <p:spPr>
            <a:xfrm>
              <a:off x="10275853" y="1726396"/>
              <a:ext cx="930976" cy="1070436"/>
            </a:xfrm>
            <a:prstGeom prst="roundRect">
              <a:avLst/>
            </a:prstGeom>
            <a:solidFill>
              <a:schemeClr val="bg1">
                <a:lumMod val="75000"/>
              </a:schemeClr>
            </a:solidFill>
            <a:ln w="6350">
              <a:solidFill>
                <a:schemeClr val="tx1"/>
              </a:solidFill>
            </a:ln>
          </p:spPr>
          <p:txBody>
            <a:bodyPr anchor="ctr">
              <a:spAutoFit/>
            </a:bodyPr>
            <a:lstStyle/>
            <a:p>
              <a:pPr algn="ctr">
                <a:defRPr/>
              </a:pPr>
              <a:endParaRPr lang="en-US" altLang="zh-CN" dirty="0">
                <a:solidFill>
                  <a:srgbClr val="C00000"/>
                </a:solidFill>
              </a:endParaRPr>
            </a:p>
            <a:p>
              <a:pPr algn="ctr">
                <a:defRPr/>
              </a:pPr>
              <a:r>
                <a:rPr lang="zh-CN" altLang="en-US" dirty="0">
                  <a:solidFill>
                    <a:srgbClr val="C00000"/>
                  </a:solidFill>
                </a:rPr>
                <a:t>监控</a:t>
              </a:r>
              <a:endParaRPr lang="en-US" altLang="zh-CN" dirty="0">
                <a:solidFill>
                  <a:srgbClr val="C00000"/>
                </a:solidFill>
              </a:endParaRPr>
            </a:p>
            <a:p>
              <a:pPr algn="ctr">
                <a:defRPr/>
              </a:pPr>
              <a:r>
                <a:rPr lang="zh-CN" altLang="en-US" dirty="0">
                  <a:solidFill>
                    <a:srgbClr val="C00000"/>
                  </a:solidFill>
                </a:rPr>
                <a:t>引擎</a:t>
              </a:r>
              <a:endParaRPr lang="en-US" altLang="zh-CN" dirty="0">
                <a:solidFill>
                  <a:srgbClr val="C00000"/>
                </a:solidFill>
              </a:endParaRPr>
            </a:p>
            <a:p>
              <a:pPr algn="ctr">
                <a:defRPr/>
              </a:pPr>
              <a:endParaRPr lang="zh-CN" altLang="en-US" dirty="0">
                <a:solidFill>
                  <a:srgbClr val="C00000"/>
                </a:solidFill>
              </a:endParaRPr>
            </a:p>
          </p:txBody>
        </p:sp>
        <p:sp>
          <p:nvSpPr>
            <p:cNvPr id="10" name="圆角矩形 9"/>
            <p:cNvSpPr/>
            <p:nvPr/>
          </p:nvSpPr>
          <p:spPr>
            <a:xfrm>
              <a:off x="8696818" y="2186657"/>
              <a:ext cx="932369" cy="593080"/>
            </a:xfrm>
            <a:prstGeom prst="roundRect">
              <a:avLst/>
            </a:prstGeom>
            <a:solidFill>
              <a:schemeClr val="bg1">
                <a:lumMod val="75000"/>
              </a:schemeClr>
            </a:solidFill>
            <a:ln w="6350">
              <a:solidFill>
                <a:schemeClr val="tx1"/>
              </a:solidFill>
            </a:ln>
          </p:spPr>
          <p:txBody>
            <a:bodyPr anchor="ctr">
              <a:spAutoFit/>
            </a:bodyPr>
            <a:lstStyle/>
            <a:p>
              <a:pPr algn="ctr">
                <a:defRPr/>
              </a:pPr>
              <a:r>
                <a:rPr lang="zh-CN" altLang="en-US" dirty="0">
                  <a:solidFill>
                    <a:srgbClr val="C00000"/>
                  </a:solidFill>
                </a:rPr>
                <a:t>执行</a:t>
              </a:r>
              <a:endParaRPr lang="en-US" altLang="zh-CN" dirty="0">
                <a:solidFill>
                  <a:srgbClr val="C00000"/>
                </a:solidFill>
              </a:endParaRPr>
            </a:p>
            <a:p>
              <a:pPr algn="ctr">
                <a:defRPr/>
              </a:pPr>
              <a:r>
                <a:rPr lang="zh-CN" altLang="en-US" dirty="0">
                  <a:solidFill>
                    <a:srgbClr val="C00000"/>
                  </a:solidFill>
                </a:rPr>
                <a:t>引擎</a:t>
              </a:r>
            </a:p>
          </p:txBody>
        </p:sp>
        <p:sp>
          <p:nvSpPr>
            <p:cNvPr id="11" name="圆角矩形 10"/>
            <p:cNvSpPr/>
            <p:nvPr/>
          </p:nvSpPr>
          <p:spPr>
            <a:xfrm>
              <a:off x="7128932" y="1664590"/>
              <a:ext cx="930976" cy="1070436"/>
            </a:xfrm>
            <a:prstGeom prst="roundRect">
              <a:avLst/>
            </a:prstGeom>
            <a:solidFill>
              <a:schemeClr val="bg1">
                <a:lumMod val="75000"/>
              </a:schemeClr>
            </a:solidFill>
            <a:ln w="6350">
              <a:solidFill>
                <a:schemeClr val="tx1"/>
              </a:solidFill>
            </a:ln>
          </p:spPr>
          <p:txBody>
            <a:bodyPr anchor="ctr">
              <a:spAutoFit/>
            </a:bodyPr>
            <a:lstStyle/>
            <a:p>
              <a:pPr algn="ctr">
                <a:defRPr/>
              </a:pPr>
              <a:endParaRPr lang="en-US" altLang="zh-CN" dirty="0">
                <a:solidFill>
                  <a:srgbClr val="C00000"/>
                </a:solidFill>
              </a:endParaRPr>
            </a:p>
            <a:p>
              <a:pPr algn="ctr">
                <a:defRPr/>
              </a:pPr>
              <a:r>
                <a:rPr lang="zh-CN" altLang="en-US" dirty="0">
                  <a:solidFill>
                    <a:srgbClr val="C00000"/>
                  </a:solidFill>
                </a:rPr>
                <a:t>学习</a:t>
              </a:r>
              <a:endParaRPr lang="en-US" altLang="zh-CN" dirty="0">
                <a:solidFill>
                  <a:srgbClr val="C00000"/>
                </a:solidFill>
              </a:endParaRPr>
            </a:p>
            <a:p>
              <a:pPr algn="ctr">
                <a:defRPr/>
              </a:pPr>
              <a:r>
                <a:rPr lang="zh-CN" altLang="en-US" dirty="0">
                  <a:solidFill>
                    <a:srgbClr val="C00000"/>
                  </a:solidFill>
                </a:rPr>
                <a:t>引擎</a:t>
              </a:r>
              <a:endParaRPr lang="en-US" altLang="zh-CN" dirty="0">
                <a:solidFill>
                  <a:srgbClr val="C00000"/>
                </a:solidFill>
              </a:endParaRPr>
            </a:p>
            <a:p>
              <a:pPr algn="ctr">
                <a:defRPr/>
              </a:pPr>
              <a:endParaRPr lang="zh-CN" altLang="en-US" dirty="0">
                <a:solidFill>
                  <a:srgbClr val="C00000"/>
                </a:solidFill>
              </a:endParaRPr>
            </a:p>
          </p:txBody>
        </p:sp>
        <p:sp>
          <p:nvSpPr>
            <p:cNvPr id="12" name="右箭头 11"/>
            <p:cNvSpPr/>
            <p:nvPr/>
          </p:nvSpPr>
          <p:spPr>
            <a:xfrm>
              <a:off x="8059908" y="2383912"/>
              <a:ext cx="636911" cy="198570"/>
            </a:xfrm>
            <a:prstGeom prst="right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13" name="右箭头 12"/>
            <p:cNvSpPr/>
            <p:nvPr/>
          </p:nvSpPr>
          <p:spPr>
            <a:xfrm rot="10800000">
              <a:off x="9627794" y="2383912"/>
              <a:ext cx="648059" cy="198570"/>
            </a:xfrm>
            <a:prstGeom prst="right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14" name="右箭头 13"/>
            <p:cNvSpPr/>
            <p:nvPr/>
          </p:nvSpPr>
          <p:spPr>
            <a:xfrm rot="10800000">
              <a:off x="8059908" y="1910501"/>
              <a:ext cx="2215945" cy="193310"/>
            </a:xfrm>
            <a:prstGeom prst="right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15" name="椭圆 14"/>
            <p:cNvSpPr/>
            <p:nvPr/>
          </p:nvSpPr>
          <p:spPr>
            <a:xfrm>
              <a:off x="8455712" y="3659493"/>
              <a:ext cx="1304481" cy="359004"/>
            </a:xfrm>
            <a:prstGeom prst="ellipse">
              <a:avLst/>
            </a:prstGeom>
            <a:solidFill>
              <a:schemeClr val="bg1">
                <a:lumMod val="95000"/>
              </a:schemeClr>
            </a:solidFill>
            <a:ln w="6350">
              <a:solidFill>
                <a:schemeClr val="tx1"/>
              </a:solidFill>
            </a:ln>
          </p:spPr>
          <p:txBody>
            <a:bodyPr anchor="ctr">
              <a:spAutoFit/>
            </a:bodyPr>
            <a:lstStyle/>
            <a:p>
              <a:pPr algn="ctr">
                <a:defRPr/>
              </a:pPr>
              <a:r>
                <a:rPr lang="zh-CN" altLang="en-US" sz="1400" dirty="0"/>
                <a:t>网管系统</a:t>
              </a:r>
            </a:p>
          </p:txBody>
        </p:sp>
        <p:sp>
          <p:nvSpPr>
            <p:cNvPr id="16" name="云形 15"/>
            <p:cNvSpPr/>
            <p:nvPr/>
          </p:nvSpPr>
          <p:spPr>
            <a:xfrm>
              <a:off x="7205585" y="4700998"/>
              <a:ext cx="897528" cy="270897"/>
            </a:xfrm>
            <a:prstGeom prst="cloud">
              <a:avLst/>
            </a:prstGeom>
            <a:solidFill>
              <a:schemeClr val="accent5"/>
            </a:solidFill>
            <a:ln w="6350">
              <a:solidFill>
                <a:schemeClr val="tx1"/>
              </a:solidFill>
            </a:ln>
          </p:spPr>
          <p:txBody>
            <a:bodyPr anchor="ctr">
              <a:spAutoFit/>
            </a:bodyPr>
            <a:lstStyle/>
            <a:p>
              <a:pPr algn="ctr">
                <a:defRPr/>
              </a:pPr>
              <a:r>
                <a:rPr lang="zh-CN" altLang="en-US" sz="800" dirty="0"/>
                <a:t>接入网</a:t>
              </a:r>
            </a:p>
          </p:txBody>
        </p:sp>
        <p:sp>
          <p:nvSpPr>
            <p:cNvPr id="17" name="云形 16"/>
            <p:cNvSpPr/>
            <p:nvPr/>
          </p:nvSpPr>
          <p:spPr>
            <a:xfrm>
              <a:off x="8263385" y="4712834"/>
              <a:ext cx="897528" cy="272211"/>
            </a:xfrm>
            <a:prstGeom prst="cloud">
              <a:avLst/>
            </a:prstGeom>
            <a:solidFill>
              <a:schemeClr val="accent5"/>
            </a:solidFill>
            <a:ln w="6350">
              <a:solidFill>
                <a:schemeClr val="tx1"/>
              </a:solidFill>
            </a:ln>
          </p:spPr>
          <p:txBody>
            <a:bodyPr anchor="ctr">
              <a:spAutoFit/>
            </a:bodyPr>
            <a:lstStyle/>
            <a:p>
              <a:pPr algn="ctr">
                <a:defRPr/>
              </a:pPr>
              <a:r>
                <a:rPr lang="en-US" altLang="zh-CN" sz="800" dirty="0"/>
                <a:t>OTN</a:t>
              </a:r>
              <a:endParaRPr lang="zh-CN" altLang="en-US" sz="800" dirty="0"/>
            </a:p>
          </p:txBody>
        </p:sp>
        <p:sp>
          <p:nvSpPr>
            <p:cNvPr id="18" name="云形 17"/>
            <p:cNvSpPr/>
            <p:nvPr/>
          </p:nvSpPr>
          <p:spPr>
            <a:xfrm>
              <a:off x="9241745" y="4700998"/>
              <a:ext cx="897528" cy="270897"/>
            </a:xfrm>
            <a:prstGeom prst="cloud">
              <a:avLst/>
            </a:prstGeom>
            <a:solidFill>
              <a:schemeClr val="accent5"/>
            </a:solidFill>
            <a:ln w="6350">
              <a:solidFill>
                <a:schemeClr val="tx1"/>
              </a:solidFill>
            </a:ln>
          </p:spPr>
          <p:txBody>
            <a:bodyPr anchor="ctr">
              <a:spAutoFit/>
            </a:bodyPr>
            <a:lstStyle/>
            <a:p>
              <a:pPr algn="ctr">
                <a:defRPr/>
              </a:pPr>
              <a:r>
                <a:rPr lang="en-US" altLang="zh-CN" sz="800" dirty="0"/>
                <a:t>PTN</a:t>
              </a:r>
              <a:endParaRPr lang="zh-CN" altLang="en-US" sz="800" dirty="0"/>
            </a:p>
          </p:txBody>
        </p:sp>
        <p:sp>
          <p:nvSpPr>
            <p:cNvPr id="19" name="云形 18"/>
            <p:cNvSpPr/>
            <p:nvPr/>
          </p:nvSpPr>
          <p:spPr>
            <a:xfrm>
              <a:off x="10309301" y="4700998"/>
              <a:ext cx="897528" cy="270897"/>
            </a:xfrm>
            <a:prstGeom prst="cloud">
              <a:avLst/>
            </a:prstGeom>
            <a:solidFill>
              <a:schemeClr val="accent5"/>
            </a:solidFill>
            <a:ln w="6350">
              <a:solidFill>
                <a:schemeClr val="tx1"/>
              </a:solidFill>
            </a:ln>
          </p:spPr>
          <p:txBody>
            <a:bodyPr anchor="ctr">
              <a:spAutoFit/>
            </a:bodyPr>
            <a:lstStyle/>
            <a:p>
              <a:pPr algn="ctr">
                <a:defRPr/>
              </a:pPr>
              <a:r>
                <a:rPr lang="zh-CN" altLang="en-US" sz="800" dirty="0"/>
                <a:t>核心网</a:t>
              </a:r>
            </a:p>
          </p:txBody>
        </p:sp>
        <p:sp>
          <p:nvSpPr>
            <p:cNvPr id="20" name="右箭头 19"/>
            <p:cNvSpPr/>
            <p:nvPr/>
          </p:nvSpPr>
          <p:spPr>
            <a:xfrm rot="18627620">
              <a:off x="7637960" y="4251889"/>
              <a:ext cx="1059916" cy="140761"/>
            </a:xfrm>
            <a:prstGeom prst="rightArrow">
              <a:avLst/>
            </a:prstGeom>
            <a:solidFill>
              <a:schemeClr val="bg1">
                <a:lumMod val="95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1" name="右箭头 20"/>
            <p:cNvSpPr/>
            <p:nvPr/>
          </p:nvSpPr>
          <p:spPr>
            <a:xfrm rot="16950465">
              <a:off x="8445432" y="4307670"/>
              <a:ext cx="704857" cy="121250"/>
            </a:xfrm>
            <a:prstGeom prst="rightArrow">
              <a:avLst/>
            </a:prstGeom>
            <a:solidFill>
              <a:schemeClr val="bg1">
                <a:lumMod val="95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2" name="右箭头 21"/>
            <p:cNvSpPr/>
            <p:nvPr/>
          </p:nvSpPr>
          <p:spPr>
            <a:xfrm rot="14905657">
              <a:off x="9146208" y="4302832"/>
              <a:ext cx="766663" cy="129612"/>
            </a:xfrm>
            <a:prstGeom prst="rightArrow">
              <a:avLst/>
            </a:prstGeom>
            <a:solidFill>
              <a:schemeClr val="bg1">
                <a:lumMod val="95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3" name="右箭头 22"/>
            <p:cNvSpPr/>
            <p:nvPr/>
          </p:nvSpPr>
          <p:spPr>
            <a:xfrm rot="13395459">
              <a:off x="9580409" y="4242052"/>
              <a:ext cx="1218073" cy="145968"/>
            </a:xfrm>
            <a:prstGeom prst="rightArrow">
              <a:avLst/>
            </a:prstGeom>
            <a:solidFill>
              <a:schemeClr val="bg1">
                <a:lumMod val="95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4" name="右箭头 23"/>
            <p:cNvSpPr/>
            <p:nvPr/>
          </p:nvSpPr>
          <p:spPr>
            <a:xfrm rot="18486748">
              <a:off x="9422315" y="3218274"/>
              <a:ext cx="1028355" cy="140762"/>
            </a:xfrm>
            <a:prstGeom prst="right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5" name="右箭头 24"/>
            <p:cNvSpPr/>
            <p:nvPr/>
          </p:nvSpPr>
          <p:spPr>
            <a:xfrm rot="14198630">
              <a:off x="7658937" y="3183504"/>
              <a:ext cx="1132243" cy="137974"/>
            </a:xfrm>
            <a:prstGeom prst="right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6" name="上下箭头 25"/>
            <p:cNvSpPr/>
            <p:nvPr/>
          </p:nvSpPr>
          <p:spPr>
            <a:xfrm>
              <a:off x="9029907" y="2829708"/>
              <a:ext cx="131006" cy="787704"/>
            </a:xfrm>
            <a:prstGeom prst="upDownArrow">
              <a:avLst/>
            </a:prstGeom>
            <a:solidFill>
              <a:schemeClr val="bg2">
                <a:lumMod val="20000"/>
                <a:lumOff val="80000"/>
              </a:schemeClr>
            </a:solidFill>
            <a:ln w="6350">
              <a:solidFill>
                <a:schemeClr val="tx1"/>
              </a:solidFill>
            </a:ln>
          </p:spPr>
          <p:txBody>
            <a:bodyPr anchor="ctr">
              <a:spAutoFit/>
            </a:bodyPr>
            <a:lstStyle/>
            <a:p>
              <a:pPr algn="ctr">
                <a:defRPr/>
              </a:pPr>
              <a:endParaRPr lang="zh-CN" altLang="en-US" dirty="0">
                <a:solidFill>
                  <a:srgbClr val="FFC000"/>
                </a:solidFill>
              </a:endParaRPr>
            </a:p>
          </p:txBody>
        </p:sp>
        <p:sp>
          <p:nvSpPr>
            <p:cNvPr id="27" name="TextBox 25"/>
            <p:cNvSpPr txBox="1">
              <a:spLocks noChangeArrowheads="1"/>
            </p:cNvSpPr>
            <p:nvPr/>
          </p:nvSpPr>
          <p:spPr bwMode="auto">
            <a:xfrm>
              <a:off x="7355811" y="3177592"/>
              <a:ext cx="965200" cy="25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历史告警</a:t>
              </a:r>
            </a:p>
          </p:txBody>
        </p:sp>
        <p:sp>
          <p:nvSpPr>
            <p:cNvPr id="28" name="TextBox 26"/>
            <p:cNvSpPr txBox="1">
              <a:spLocks noChangeArrowheads="1"/>
            </p:cNvSpPr>
            <p:nvPr/>
          </p:nvSpPr>
          <p:spPr bwMode="auto">
            <a:xfrm>
              <a:off x="9120116" y="3177592"/>
              <a:ext cx="965200" cy="25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实时告警</a:t>
              </a:r>
            </a:p>
          </p:txBody>
        </p:sp>
        <p:sp>
          <p:nvSpPr>
            <p:cNvPr id="29" name="TextBox 27"/>
            <p:cNvSpPr txBox="1">
              <a:spLocks noChangeArrowheads="1"/>
            </p:cNvSpPr>
            <p:nvPr/>
          </p:nvSpPr>
          <p:spPr bwMode="auto">
            <a:xfrm>
              <a:off x="9993694" y="3177592"/>
              <a:ext cx="965200" cy="25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实时告警</a:t>
              </a:r>
            </a:p>
          </p:txBody>
        </p:sp>
        <p:sp>
          <p:nvSpPr>
            <p:cNvPr id="30" name="TextBox 28"/>
            <p:cNvSpPr txBox="1">
              <a:spLocks noChangeArrowheads="1"/>
            </p:cNvSpPr>
            <p:nvPr/>
          </p:nvSpPr>
          <p:spPr bwMode="auto">
            <a:xfrm>
              <a:off x="8105771" y="2167246"/>
              <a:ext cx="965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规则</a:t>
              </a:r>
            </a:p>
          </p:txBody>
        </p:sp>
        <p:sp>
          <p:nvSpPr>
            <p:cNvPr id="31" name="TextBox 29"/>
            <p:cNvSpPr txBox="1">
              <a:spLocks noChangeArrowheads="1"/>
            </p:cNvSpPr>
            <p:nvPr/>
          </p:nvSpPr>
          <p:spPr bwMode="auto">
            <a:xfrm>
              <a:off x="9565390" y="2173725"/>
              <a:ext cx="965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设备列表</a:t>
              </a:r>
            </a:p>
          </p:txBody>
        </p:sp>
        <p:sp>
          <p:nvSpPr>
            <p:cNvPr id="32" name="TextBox 30"/>
            <p:cNvSpPr txBox="1">
              <a:spLocks noChangeArrowheads="1"/>
            </p:cNvSpPr>
            <p:nvPr/>
          </p:nvSpPr>
          <p:spPr bwMode="auto">
            <a:xfrm>
              <a:off x="8696476" y="1702368"/>
              <a:ext cx="965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设备列表</a:t>
              </a:r>
            </a:p>
          </p:txBody>
        </p:sp>
      </p:grpSp>
      <p:sp>
        <p:nvSpPr>
          <p:cNvPr id="33" name="TextBox 2"/>
          <p:cNvSpPr txBox="1"/>
          <p:nvPr/>
        </p:nvSpPr>
        <p:spPr>
          <a:xfrm>
            <a:off x="4454055" y="2226170"/>
            <a:ext cx="4529137" cy="3416320"/>
          </a:xfrm>
          <a:prstGeom prst="rect">
            <a:avLst/>
          </a:prstGeom>
          <a:solidFill>
            <a:schemeClr val="bg1">
              <a:lumMod val="95000"/>
            </a:schemeClr>
          </a:solidFill>
        </p:spPr>
        <p:txBody>
          <a:bodyPr>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学习</a:t>
            </a:r>
            <a:r>
              <a:rPr lang="zh-CN" altLang="en-US" b="1" dirty="0">
                <a:latin typeface="微软雅黑" panose="020B0503020204020204" pitchFamily="34" charset="-122"/>
                <a:ea typeface="微软雅黑" panose="020B0503020204020204" pitchFamily="34" charset="-122"/>
              </a:rPr>
              <a:t>引擎</a:t>
            </a:r>
            <a:r>
              <a:rPr lang="zh-CN" altLang="en-US" dirty="0">
                <a:latin typeface="微软雅黑" panose="020B0503020204020204" pitchFamily="34" charset="-122"/>
                <a:ea typeface="微软雅黑" panose="020B0503020204020204" pitchFamily="34" charset="-122"/>
              </a:rPr>
              <a:t>：针对每个现场，周期性进行规则的训练，并且将结果输出到执行引擎。</a:t>
            </a:r>
            <a:endParaRPr lang="en-US" altLang="zh-CN" dirty="0">
              <a:latin typeface="微软雅黑" panose="020B0503020204020204" pitchFamily="34" charset="-122"/>
              <a:ea typeface="微软雅黑" panose="020B0503020204020204" pitchFamily="34" charset="-122"/>
            </a:endParaRPr>
          </a:p>
          <a:p>
            <a:pPr>
              <a:lnSpc>
                <a:spcPct val="150000"/>
              </a:lnSpc>
              <a:defRPr/>
            </a:pPr>
            <a:r>
              <a:rPr lang="zh-CN" altLang="en-US" b="1" dirty="0">
                <a:latin typeface="微软雅黑" panose="020B0503020204020204" pitchFamily="34" charset="-122"/>
                <a:ea typeface="微软雅黑" panose="020B0503020204020204" pitchFamily="34" charset="-122"/>
              </a:rPr>
              <a:t>执行引擎</a:t>
            </a:r>
            <a:r>
              <a:rPr lang="zh-CN" altLang="en-US" dirty="0">
                <a:latin typeface="微软雅黑" panose="020B0503020204020204" pitchFamily="34" charset="-122"/>
                <a:ea typeface="微软雅黑" panose="020B0503020204020204" pitchFamily="34" charset="-122"/>
              </a:rPr>
              <a:t>：实时对网管系统发来的告警进行处理，并且将处理后的结果返回给网管。</a:t>
            </a:r>
            <a:endParaRPr lang="en-US" altLang="zh-CN" dirty="0">
              <a:latin typeface="微软雅黑" panose="020B0503020204020204" pitchFamily="34" charset="-122"/>
              <a:ea typeface="微软雅黑" panose="020B0503020204020204" pitchFamily="34" charset="-122"/>
            </a:endParaRPr>
          </a:p>
          <a:p>
            <a:pPr>
              <a:lnSpc>
                <a:spcPct val="150000"/>
              </a:lnSpc>
              <a:defRPr/>
            </a:pPr>
            <a:r>
              <a:rPr lang="zh-CN" altLang="en-US" b="1" dirty="0">
                <a:latin typeface="微软雅黑" panose="020B0503020204020204" pitchFamily="34" charset="-122"/>
                <a:ea typeface="微软雅黑" panose="020B0503020204020204" pitchFamily="34" charset="-122"/>
              </a:rPr>
              <a:t>监控引擎</a:t>
            </a:r>
            <a:r>
              <a:rPr lang="zh-CN" altLang="en-US" dirty="0">
                <a:latin typeface="微软雅黑" panose="020B0503020204020204" pitchFamily="34" charset="-122"/>
                <a:ea typeface="微软雅黑" panose="020B0503020204020204" pitchFamily="34" charset="-122"/>
              </a:rPr>
              <a:t>：对网管发来的告警进行实时监控和分析，可通知执行引擎对异常的设备的告警进行抑制，也可通知学习引擎，不需要学习异常告警的行为。</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742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grpId="0" nodeType="afterEffect">
                                  <p:stCondLst>
                                    <p:cond delay="0"/>
                                  </p:stCondLst>
                                  <p:iterate type="wd">
                                    <p:tmPct val="10000"/>
                                  </p:iterate>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什么是数据挖掘</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数据挖掘的应用简介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数据挖掘的过程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数据预处理</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经典数据挖掘算法</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58713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15</a:t>
            </a:fld>
            <a:endParaRPr kumimoji="0" lang="zh-CN" dirty="0"/>
          </a:p>
        </p:txBody>
      </p:sp>
      <p:sp>
        <p:nvSpPr>
          <p:cNvPr id="4" name="标题 3"/>
          <p:cNvSpPr>
            <a:spLocks noGrp="1"/>
          </p:cNvSpPr>
          <p:nvPr>
            <p:ph type="title"/>
          </p:nvPr>
        </p:nvSpPr>
        <p:spPr/>
        <p:txBody>
          <a:bodyPr/>
          <a:lstStyle/>
          <a:p>
            <a:r>
              <a:rPr lang="zh-CN" altLang="en-US" dirty="0" smtClean="0"/>
              <a:t>数据挖掘的通用方法论</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15</a:t>
            </a:fld>
            <a:endParaRPr lang="en-US" dirty="0"/>
          </a:p>
        </p:txBody>
      </p:sp>
      <p:graphicFrame>
        <p:nvGraphicFramePr>
          <p:cNvPr id="7" name="图示 6"/>
          <p:cNvGraphicFramePr/>
          <p:nvPr>
            <p:extLst>
              <p:ext uri="{D42A27DB-BD31-4B8C-83A1-F6EECF244321}">
                <p14:modId xmlns:p14="http://schemas.microsoft.com/office/powerpoint/2010/main" val="209286598"/>
              </p:ext>
            </p:extLst>
          </p:nvPr>
        </p:nvGraphicFramePr>
        <p:xfrm>
          <a:off x="1517948" y="1345333"/>
          <a:ext cx="6336704"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p:cNvSpPr txBox="1"/>
          <p:nvPr/>
        </p:nvSpPr>
        <p:spPr>
          <a:xfrm>
            <a:off x="3059832" y="5161756"/>
            <a:ext cx="3384376" cy="369332"/>
          </a:xfrm>
          <a:prstGeom prst="rect">
            <a:avLst/>
          </a:prstGeom>
          <a:noFill/>
        </p:spPr>
        <p:txBody>
          <a:bodyPr wrap="square" rtlCol="0">
            <a:spAutoFit/>
          </a:bodyPr>
          <a:lstStyle/>
          <a:p>
            <a:pPr algn="ctr"/>
            <a:r>
              <a:rPr lang="en-US" altLang="zh-CN" b="1" dirty="0" smtClean="0">
                <a:solidFill>
                  <a:srgbClr val="FF0000"/>
                </a:solidFill>
              </a:rPr>
              <a:t>SEMMA</a:t>
            </a:r>
            <a:r>
              <a:rPr lang="zh-CN" altLang="en-US" b="1" dirty="0" smtClean="0">
                <a:solidFill>
                  <a:srgbClr val="FF0000"/>
                </a:solidFill>
              </a:rPr>
              <a:t>方法</a:t>
            </a:r>
            <a:endParaRPr lang="zh-CN" altLang="en-US" b="1" dirty="0">
              <a:solidFill>
                <a:srgbClr val="FF0000"/>
              </a:solidFill>
            </a:endParaRPr>
          </a:p>
        </p:txBody>
      </p:sp>
    </p:spTree>
    <p:extLst>
      <p:ext uri="{BB962C8B-B14F-4D97-AF65-F5344CB8AC3E}">
        <p14:creationId xmlns:p14="http://schemas.microsoft.com/office/powerpoint/2010/main" val="3236870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16</a:t>
            </a:fld>
            <a:endParaRPr kumimoji="0" lang="zh-CN" dirty="0"/>
          </a:p>
        </p:txBody>
      </p:sp>
      <p:sp>
        <p:nvSpPr>
          <p:cNvPr id="4" name="标题 3"/>
          <p:cNvSpPr>
            <a:spLocks noGrp="1"/>
          </p:cNvSpPr>
          <p:nvPr>
            <p:ph type="title"/>
          </p:nvPr>
        </p:nvSpPr>
        <p:spPr/>
        <p:txBody>
          <a:bodyPr/>
          <a:lstStyle/>
          <a:p>
            <a:r>
              <a:rPr lang="zh-CN" altLang="en-US" dirty="0" smtClean="0"/>
              <a:t>数据挖掘过程（以商业应用为例）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16</a:t>
            </a:fld>
            <a:endParaRPr lang="en-US" dirty="0"/>
          </a:p>
        </p:txBody>
      </p:sp>
      <p:pic>
        <p:nvPicPr>
          <p:cNvPr id="3" name="图片 2"/>
          <p:cNvPicPr>
            <a:picLocks noChangeAspect="1"/>
          </p:cNvPicPr>
          <p:nvPr/>
        </p:nvPicPr>
        <p:blipFill>
          <a:blip r:embed="rId3"/>
          <a:stretch>
            <a:fillRect/>
          </a:stretch>
        </p:blipFill>
        <p:spPr>
          <a:xfrm>
            <a:off x="533400" y="1161228"/>
            <a:ext cx="5003321" cy="4553772"/>
          </a:xfrm>
          <a:prstGeom prst="rect">
            <a:avLst/>
          </a:prstGeom>
        </p:spPr>
      </p:pic>
      <p:sp>
        <p:nvSpPr>
          <p:cNvPr id="9" name="内容占位符 2"/>
          <p:cNvSpPr>
            <a:spLocks noGrp="1"/>
          </p:cNvSpPr>
          <p:nvPr>
            <p:ph sz="quarter" idx="13"/>
          </p:nvPr>
        </p:nvSpPr>
        <p:spPr>
          <a:xfrm>
            <a:off x="5877464" y="1796184"/>
            <a:ext cx="2885536" cy="2862081"/>
          </a:xfrm>
        </p:spPr>
        <p:txBody>
          <a:bodyPr>
            <a:noAutofit/>
          </a:bodyPr>
          <a:lstStyle/>
          <a:p>
            <a:r>
              <a:rPr lang="zh-CN" altLang="en-US" sz="2400" dirty="0" smtClean="0"/>
              <a:t>商业理解</a:t>
            </a:r>
            <a:endParaRPr lang="en-US" altLang="zh-CN" sz="2400" dirty="0" smtClean="0"/>
          </a:p>
          <a:p>
            <a:r>
              <a:rPr lang="zh-CN" altLang="en-US" sz="2400" dirty="0" smtClean="0"/>
              <a:t>数据理解</a:t>
            </a:r>
            <a:endParaRPr lang="en-US" altLang="zh-CN" sz="2400" dirty="0" smtClean="0"/>
          </a:p>
          <a:p>
            <a:r>
              <a:rPr lang="zh-CN" altLang="en-US" sz="2400" dirty="0" smtClean="0"/>
              <a:t>数据准备</a:t>
            </a:r>
            <a:endParaRPr lang="en-US" altLang="zh-CN" sz="2400" dirty="0" smtClean="0"/>
          </a:p>
          <a:p>
            <a:r>
              <a:rPr lang="zh-CN" altLang="en-US" sz="2400" dirty="0" smtClean="0"/>
              <a:t>建立模型</a:t>
            </a:r>
            <a:endParaRPr lang="en-US" altLang="zh-CN" sz="2400" dirty="0" smtClean="0"/>
          </a:p>
          <a:p>
            <a:r>
              <a:rPr lang="zh-CN" altLang="en-US" sz="2400" dirty="0" smtClean="0"/>
              <a:t>模型评估</a:t>
            </a:r>
            <a:endParaRPr lang="en-US" altLang="zh-CN" sz="2400" dirty="0" smtClean="0"/>
          </a:p>
          <a:p>
            <a:r>
              <a:rPr lang="zh-CN" altLang="en-US" sz="2400" dirty="0" smtClean="0"/>
              <a:t>模型发布</a:t>
            </a:r>
            <a:endParaRPr lang="zh-CN" altLang="en-US" sz="2400" dirty="0"/>
          </a:p>
        </p:txBody>
      </p:sp>
    </p:spTree>
    <p:extLst>
      <p:ext uri="{BB962C8B-B14F-4D97-AF65-F5344CB8AC3E}">
        <p14:creationId xmlns:p14="http://schemas.microsoft.com/office/powerpoint/2010/main" val="3182397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17</a:t>
            </a:fld>
            <a:endParaRPr kumimoji="0" lang="zh-CN" dirty="0"/>
          </a:p>
        </p:txBody>
      </p:sp>
      <p:sp>
        <p:nvSpPr>
          <p:cNvPr id="4" name="标题 3"/>
          <p:cNvSpPr>
            <a:spLocks noGrp="1"/>
          </p:cNvSpPr>
          <p:nvPr>
            <p:ph type="title"/>
          </p:nvPr>
        </p:nvSpPr>
        <p:spPr/>
        <p:txBody>
          <a:bodyPr/>
          <a:lstStyle/>
          <a:p>
            <a:r>
              <a:rPr lang="zh-CN" altLang="en-US" dirty="0" smtClean="0"/>
              <a:t>商业理解（</a:t>
            </a:r>
            <a:r>
              <a:rPr lang="en-US" altLang="zh-CN" dirty="0" smtClean="0"/>
              <a:t>Business Understanding</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17</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找问题</a:t>
            </a:r>
            <a:r>
              <a:rPr lang="en-US" altLang="zh-CN" sz="2400" dirty="0" smtClean="0"/>
              <a:t>——</a:t>
            </a:r>
            <a:r>
              <a:rPr lang="zh-CN" altLang="en-US" sz="2400" dirty="0" smtClean="0"/>
              <a:t>确定商业目标</a:t>
            </a:r>
            <a:endParaRPr lang="en-US" altLang="zh-CN" sz="2400" dirty="0" smtClean="0"/>
          </a:p>
          <a:p>
            <a:r>
              <a:rPr lang="zh-CN" altLang="en-US" sz="2400" dirty="0" smtClean="0"/>
              <a:t>对现有资源的评估</a:t>
            </a:r>
            <a:endParaRPr lang="en-US" altLang="zh-CN" sz="2400" dirty="0" smtClean="0"/>
          </a:p>
          <a:p>
            <a:r>
              <a:rPr lang="zh-CN" altLang="en-US" sz="2400" dirty="0" smtClean="0"/>
              <a:t>确定文体是否能够通过数据挖掘来解决</a:t>
            </a:r>
            <a:endParaRPr lang="en-US" altLang="zh-CN" sz="2400" dirty="0" smtClean="0"/>
          </a:p>
          <a:p>
            <a:r>
              <a:rPr lang="zh-CN" altLang="en-US" sz="2400" dirty="0" smtClean="0"/>
              <a:t>确定数据挖掘的目标</a:t>
            </a:r>
            <a:endParaRPr lang="en-US" altLang="zh-CN" sz="2400" dirty="0" smtClean="0"/>
          </a:p>
          <a:p>
            <a:r>
              <a:rPr lang="zh-CN" altLang="en-US" sz="2400" dirty="0" smtClean="0"/>
              <a:t>制定数据挖掘的计划</a:t>
            </a:r>
            <a:endParaRPr lang="zh-CN" altLang="en-US" sz="2400" dirty="0"/>
          </a:p>
        </p:txBody>
      </p:sp>
    </p:spTree>
    <p:extLst>
      <p:ext uri="{BB962C8B-B14F-4D97-AF65-F5344CB8AC3E}">
        <p14:creationId xmlns:p14="http://schemas.microsoft.com/office/powerpoint/2010/main" val="2808600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18</a:t>
            </a:fld>
            <a:endParaRPr kumimoji="0" lang="zh-CN" dirty="0"/>
          </a:p>
        </p:txBody>
      </p:sp>
      <p:sp>
        <p:nvSpPr>
          <p:cNvPr id="4" name="标题 3"/>
          <p:cNvSpPr>
            <a:spLocks noGrp="1"/>
          </p:cNvSpPr>
          <p:nvPr>
            <p:ph type="title"/>
          </p:nvPr>
        </p:nvSpPr>
        <p:spPr/>
        <p:txBody>
          <a:bodyPr/>
          <a:lstStyle/>
          <a:p>
            <a:r>
              <a:rPr lang="zh-CN" altLang="en-US" dirty="0"/>
              <a:t>数据</a:t>
            </a:r>
            <a:r>
              <a:rPr lang="zh-CN" altLang="en-US" dirty="0" smtClean="0"/>
              <a:t>理解（</a:t>
            </a:r>
            <a:r>
              <a:rPr lang="en-US" altLang="zh-CN" dirty="0"/>
              <a:t>Data</a:t>
            </a:r>
            <a:r>
              <a:rPr lang="en-US" altLang="zh-CN" dirty="0" smtClean="0"/>
              <a:t> Understanding</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18</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确定所需要的数据</a:t>
            </a:r>
            <a:endParaRPr lang="en-US" altLang="zh-CN" sz="2400" dirty="0" smtClean="0"/>
          </a:p>
          <a:p>
            <a:r>
              <a:rPr lang="zh-CN" altLang="en-US" sz="2400" dirty="0" smtClean="0"/>
              <a:t>对数据进行描述</a:t>
            </a:r>
            <a:endParaRPr lang="en-US" altLang="zh-CN" sz="2400" dirty="0" smtClean="0"/>
          </a:p>
          <a:p>
            <a:r>
              <a:rPr lang="zh-CN" altLang="en-US" sz="2400" dirty="0" smtClean="0"/>
              <a:t>数据的初步探索</a:t>
            </a:r>
            <a:endParaRPr lang="en-US" altLang="zh-CN" sz="2400" dirty="0" smtClean="0"/>
          </a:p>
          <a:p>
            <a:r>
              <a:rPr lang="zh-CN" altLang="en-US" sz="2400" dirty="0" smtClean="0"/>
              <a:t>检查数据的质量</a:t>
            </a:r>
            <a:endParaRPr lang="zh-CN" altLang="en-US" sz="2400" dirty="0"/>
          </a:p>
        </p:txBody>
      </p:sp>
    </p:spTree>
    <p:extLst>
      <p:ext uri="{BB962C8B-B14F-4D97-AF65-F5344CB8AC3E}">
        <p14:creationId xmlns:p14="http://schemas.microsoft.com/office/powerpoint/2010/main" val="2269284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19</a:t>
            </a:fld>
            <a:endParaRPr kumimoji="0" lang="zh-CN" dirty="0"/>
          </a:p>
        </p:txBody>
      </p:sp>
      <p:sp>
        <p:nvSpPr>
          <p:cNvPr id="4" name="标题 3"/>
          <p:cNvSpPr>
            <a:spLocks noGrp="1"/>
          </p:cNvSpPr>
          <p:nvPr>
            <p:ph type="title"/>
          </p:nvPr>
        </p:nvSpPr>
        <p:spPr/>
        <p:txBody>
          <a:bodyPr/>
          <a:lstStyle/>
          <a:p>
            <a:r>
              <a:rPr lang="zh-CN" altLang="en-US" dirty="0" smtClean="0"/>
              <a:t>数据</a:t>
            </a:r>
            <a:r>
              <a:rPr lang="zh-CN" altLang="en-US" dirty="0"/>
              <a:t>准备</a:t>
            </a:r>
            <a:r>
              <a:rPr lang="zh-CN" altLang="en-US" dirty="0" smtClean="0"/>
              <a:t>（</a:t>
            </a:r>
            <a:r>
              <a:rPr lang="en-US" altLang="zh-CN" dirty="0"/>
              <a:t>Data</a:t>
            </a:r>
            <a:r>
              <a:rPr lang="en-US" altLang="zh-CN" dirty="0" smtClean="0"/>
              <a:t> Preparation</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19</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选择数据</a:t>
            </a:r>
            <a:endParaRPr lang="en-US" altLang="zh-CN" sz="2400" dirty="0" smtClean="0"/>
          </a:p>
          <a:p>
            <a:r>
              <a:rPr lang="zh-CN" altLang="en-US" sz="2400" dirty="0" smtClean="0"/>
              <a:t>清理数据</a:t>
            </a:r>
            <a:endParaRPr lang="en-US" altLang="zh-CN" sz="2400" dirty="0" smtClean="0"/>
          </a:p>
          <a:p>
            <a:r>
              <a:rPr lang="zh-CN" altLang="en-US" sz="2400" dirty="0" smtClean="0"/>
              <a:t>对数据进行重组</a:t>
            </a:r>
            <a:endParaRPr lang="en-US" altLang="zh-CN" sz="2400" dirty="0" smtClean="0"/>
          </a:p>
          <a:p>
            <a:r>
              <a:rPr lang="zh-CN" altLang="en-US" sz="2400" dirty="0" smtClean="0"/>
              <a:t>调整数据格式使之适合建模</a:t>
            </a:r>
            <a:endParaRPr lang="zh-CN" altLang="en-US" sz="2400" dirty="0"/>
          </a:p>
        </p:txBody>
      </p:sp>
    </p:spTree>
    <p:extLst>
      <p:ext uri="{BB962C8B-B14F-4D97-AF65-F5344CB8AC3E}">
        <p14:creationId xmlns:p14="http://schemas.microsoft.com/office/powerpoint/2010/main" val="3502221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什么是数据挖掘</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a:t>
            </a:r>
            <a:r>
              <a:rPr lang="zh-CN" altLang="en-US" sz="2400" b="1" dirty="0" smtClean="0">
                <a:latin typeface="微软雅黑" panose="020B0503020204020204" pitchFamily="34" charset="-122"/>
                <a:ea typeface="微软雅黑" panose="020B0503020204020204" pitchFamily="34" charset="-122"/>
              </a:rPr>
              <a:t>挖掘的应用简介</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a:t>
            </a:r>
            <a:r>
              <a:rPr lang="zh-CN" altLang="en-US" sz="2400" b="1" dirty="0" smtClean="0">
                <a:latin typeface="微软雅黑" panose="020B0503020204020204" pitchFamily="34" charset="-122"/>
                <a:ea typeface="微软雅黑" panose="020B0503020204020204" pitchFamily="34" charset="-122"/>
              </a:rPr>
              <a:t>挖掘的过程</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数据预处理</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经典数据挖掘算法</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19794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20</a:t>
            </a:fld>
            <a:endParaRPr kumimoji="0" lang="zh-CN" dirty="0"/>
          </a:p>
        </p:txBody>
      </p:sp>
      <p:sp>
        <p:nvSpPr>
          <p:cNvPr id="4" name="标题 3"/>
          <p:cNvSpPr>
            <a:spLocks noGrp="1"/>
          </p:cNvSpPr>
          <p:nvPr>
            <p:ph type="title"/>
          </p:nvPr>
        </p:nvSpPr>
        <p:spPr/>
        <p:txBody>
          <a:bodyPr/>
          <a:lstStyle/>
          <a:p>
            <a:r>
              <a:rPr lang="zh-CN" altLang="en-US" dirty="0" smtClean="0"/>
              <a:t>建立模型（</a:t>
            </a:r>
            <a:r>
              <a:rPr lang="en-US" altLang="zh-CN" dirty="0" smtClean="0"/>
              <a:t>Modeling</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20</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对各个模型进行评价</a:t>
            </a:r>
            <a:endParaRPr lang="en-US" altLang="zh-CN" sz="2400" dirty="0" smtClean="0"/>
          </a:p>
          <a:p>
            <a:r>
              <a:rPr lang="zh-CN" altLang="en-US" sz="2400" dirty="0" smtClean="0"/>
              <a:t>选择数据挖掘模型</a:t>
            </a:r>
            <a:endParaRPr lang="en-US" altLang="zh-CN" sz="2400" dirty="0" smtClean="0"/>
          </a:p>
          <a:p>
            <a:r>
              <a:rPr lang="zh-CN" altLang="en-US" sz="2400" dirty="0" smtClean="0"/>
              <a:t>建立模型</a:t>
            </a:r>
            <a:endParaRPr lang="zh-CN" altLang="en-US" sz="2400" dirty="0"/>
          </a:p>
        </p:txBody>
      </p:sp>
    </p:spTree>
    <p:extLst>
      <p:ext uri="{BB962C8B-B14F-4D97-AF65-F5344CB8AC3E}">
        <p14:creationId xmlns:p14="http://schemas.microsoft.com/office/powerpoint/2010/main" val="27589608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21</a:t>
            </a:fld>
            <a:endParaRPr kumimoji="0" lang="zh-CN" dirty="0"/>
          </a:p>
        </p:txBody>
      </p:sp>
      <p:sp>
        <p:nvSpPr>
          <p:cNvPr id="4" name="标题 3"/>
          <p:cNvSpPr>
            <a:spLocks noGrp="1"/>
          </p:cNvSpPr>
          <p:nvPr>
            <p:ph type="title"/>
          </p:nvPr>
        </p:nvSpPr>
        <p:spPr/>
        <p:txBody>
          <a:bodyPr/>
          <a:lstStyle/>
          <a:p>
            <a:r>
              <a:rPr lang="zh-CN" altLang="en-US" dirty="0" smtClean="0"/>
              <a:t>模型评估（</a:t>
            </a:r>
            <a:r>
              <a:rPr lang="en-US" altLang="zh-CN" dirty="0" smtClean="0"/>
              <a:t>Evaluation</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21</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评估数据挖掘的结果</a:t>
            </a:r>
            <a:endParaRPr lang="en-US" altLang="zh-CN" sz="2400" dirty="0" smtClean="0"/>
          </a:p>
          <a:p>
            <a:r>
              <a:rPr lang="zh-CN" altLang="en-US" sz="2400" dirty="0" smtClean="0"/>
              <a:t>对整个数据挖掘过程的前面步骤进行评估</a:t>
            </a:r>
            <a:endParaRPr lang="en-US" altLang="zh-CN" sz="2400" dirty="0" smtClean="0"/>
          </a:p>
          <a:p>
            <a:r>
              <a:rPr lang="zh-CN" altLang="en-US" sz="2400" dirty="0" smtClean="0"/>
              <a:t>确定下一步怎么办？是发布模型？还是对数据挖掘过程进行下一步的调整，产生新的模型</a:t>
            </a:r>
            <a:endParaRPr lang="zh-CN" altLang="en-US" sz="2400" dirty="0"/>
          </a:p>
        </p:txBody>
      </p:sp>
    </p:spTree>
    <p:extLst>
      <p:ext uri="{BB962C8B-B14F-4D97-AF65-F5344CB8AC3E}">
        <p14:creationId xmlns:p14="http://schemas.microsoft.com/office/powerpoint/2010/main" val="75752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22</a:t>
            </a:fld>
            <a:endParaRPr kumimoji="0" lang="zh-CN" dirty="0"/>
          </a:p>
        </p:txBody>
      </p:sp>
      <p:sp>
        <p:nvSpPr>
          <p:cNvPr id="4" name="标题 3"/>
          <p:cNvSpPr>
            <a:spLocks noGrp="1"/>
          </p:cNvSpPr>
          <p:nvPr>
            <p:ph type="title"/>
          </p:nvPr>
        </p:nvSpPr>
        <p:spPr/>
        <p:txBody>
          <a:bodyPr/>
          <a:lstStyle/>
          <a:p>
            <a:r>
              <a:rPr lang="zh-CN" altLang="en-US" dirty="0" smtClean="0"/>
              <a:t>结果发布（</a:t>
            </a:r>
            <a:r>
              <a:rPr lang="en-US" altLang="zh-CN" dirty="0" smtClean="0"/>
              <a:t>Deployment</a:t>
            </a:r>
            <a:r>
              <a:rPr lang="zh-CN" altLang="en-US" dirty="0" smtClean="0"/>
              <a:t>）</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22</a:t>
            </a:fld>
            <a:endParaRPr lang="en-US" dirty="0"/>
          </a:p>
        </p:txBody>
      </p:sp>
      <p:sp>
        <p:nvSpPr>
          <p:cNvPr id="9" name="内容占位符 2"/>
          <p:cNvSpPr>
            <a:spLocks noGrp="1"/>
          </p:cNvSpPr>
          <p:nvPr>
            <p:ph sz="quarter" idx="13"/>
          </p:nvPr>
        </p:nvSpPr>
        <p:spPr>
          <a:xfrm>
            <a:off x="609599" y="1156884"/>
            <a:ext cx="8310113" cy="4295010"/>
          </a:xfrm>
        </p:spPr>
        <p:txBody>
          <a:bodyPr>
            <a:noAutofit/>
          </a:bodyPr>
          <a:lstStyle/>
          <a:p>
            <a:r>
              <a:rPr lang="zh-CN" altLang="en-US" sz="2400" dirty="0" smtClean="0"/>
              <a:t>把数据挖掘模型的结果送到相应的管理人员手中</a:t>
            </a:r>
            <a:endParaRPr lang="en-US" altLang="zh-CN" sz="2400" dirty="0" smtClean="0"/>
          </a:p>
          <a:p>
            <a:r>
              <a:rPr lang="zh-CN" altLang="en-US" sz="2400" dirty="0" smtClean="0"/>
              <a:t>对模型进行日常的监测和维护</a:t>
            </a:r>
            <a:endParaRPr lang="en-US" altLang="zh-CN" sz="2400" dirty="0" smtClean="0"/>
          </a:p>
          <a:p>
            <a:r>
              <a:rPr lang="zh-CN" altLang="en-US" sz="2400" dirty="0" smtClean="0"/>
              <a:t>定期更新数据挖掘模型</a:t>
            </a:r>
            <a:endParaRPr lang="zh-CN" altLang="en-US" sz="2400" dirty="0"/>
          </a:p>
        </p:txBody>
      </p:sp>
    </p:spTree>
    <p:extLst>
      <p:ext uri="{BB962C8B-B14F-4D97-AF65-F5344CB8AC3E}">
        <p14:creationId xmlns:p14="http://schemas.microsoft.com/office/powerpoint/2010/main" val="96958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23</a:t>
            </a:fld>
            <a:endParaRPr kumimoji="0" lang="zh-CN" dirty="0"/>
          </a:p>
        </p:txBody>
      </p:sp>
      <p:sp>
        <p:nvSpPr>
          <p:cNvPr id="4" name="标题 3"/>
          <p:cNvSpPr>
            <a:spLocks noGrp="1"/>
          </p:cNvSpPr>
          <p:nvPr>
            <p:ph type="title"/>
          </p:nvPr>
        </p:nvSpPr>
        <p:spPr/>
        <p:txBody>
          <a:bodyPr/>
          <a:lstStyle/>
          <a:p>
            <a:r>
              <a:rPr lang="zh-CN" altLang="en-US" dirty="0" smtClean="0"/>
              <a:t>数据挖掘的通用过程</a:t>
            </a:r>
            <a:endParaRPr lang="zh-CN" altLang="en-US" dirty="0"/>
          </a:p>
        </p:txBody>
      </p:sp>
      <p:pic>
        <p:nvPicPr>
          <p:cNvPr id="5" name="图片 4" descr="图7-01"/>
          <p:cNvPicPr>
            <a:picLocks noChangeAspect="1"/>
          </p:cNvPicPr>
          <p:nvPr/>
        </p:nvPicPr>
        <p:blipFill>
          <a:blip r:embed="rId3" cstate="print"/>
          <a:srcRect t="5334" b="1822"/>
          <a:stretch>
            <a:fillRect/>
          </a:stretch>
        </p:blipFill>
        <p:spPr>
          <a:xfrm>
            <a:off x="1126490" y="987425"/>
            <a:ext cx="6866890" cy="4325620"/>
          </a:xfrm>
          <a:prstGeom prst="rect">
            <a:avLst/>
          </a:prstGeom>
        </p:spPr>
      </p:pic>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23</a:t>
            </a:fld>
            <a:endParaRPr lang="en-US" dirty="0"/>
          </a:p>
        </p:txBody>
      </p:sp>
    </p:spTree>
    <p:extLst>
      <p:ext uri="{BB962C8B-B14F-4D97-AF65-F5344CB8AC3E}">
        <p14:creationId xmlns:p14="http://schemas.microsoft.com/office/powerpoint/2010/main" val="513778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24</a:t>
            </a:fld>
            <a:endParaRPr kumimoji="0" lang="zh-CN" dirty="0"/>
          </a:p>
        </p:txBody>
      </p:sp>
      <p:graphicFrame>
        <p:nvGraphicFramePr>
          <p:cNvPr id="5" name="内容占位符 4"/>
          <p:cNvGraphicFramePr>
            <a:graphicFrameLocks noGrp="1"/>
          </p:cNvGraphicFramePr>
          <p:nvPr>
            <p:ph sz="quarter" idx="13"/>
          </p:nvPr>
        </p:nvGraphicFramePr>
        <p:xfrm>
          <a:off x="571501" y="1213198"/>
          <a:ext cx="6076949" cy="3971926"/>
        </p:xfrm>
        <a:graphic>
          <a:graphicData uri="http://schemas.openxmlformats.org/drawingml/2006/table">
            <a:tbl>
              <a:tblPr/>
              <a:tblGrid>
                <a:gridCol w="935788"/>
                <a:gridCol w="5141161"/>
              </a:tblGrid>
              <a:tr h="647810">
                <a:tc>
                  <a:txBody>
                    <a:bodyPr/>
                    <a:lstStyle/>
                    <a:p>
                      <a:pPr algn="l">
                        <a:spcAft>
                          <a:spcPts val="0"/>
                        </a:spcAft>
                      </a:pPr>
                      <a:r>
                        <a:rPr lang="zh-CN" sz="1800" kern="100" dirty="0">
                          <a:latin typeface="Times New Roman"/>
                          <a:ea typeface="宋体"/>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lang="zh-CN" sz="1800" kern="100">
                          <a:latin typeface="Times New Roman"/>
                          <a:ea typeface="宋体"/>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927450">
                <a:tc>
                  <a:txBody>
                    <a:bodyPr/>
                    <a:lstStyle/>
                    <a:p>
                      <a:pPr algn="l">
                        <a:spcAft>
                          <a:spcPts val="0"/>
                        </a:spcAft>
                      </a:pPr>
                      <a:r>
                        <a:rPr lang="zh-CN" sz="1800" kern="100" dirty="0">
                          <a:latin typeface="Times New Roman"/>
                          <a:ea typeface="宋体"/>
                        </a:rPr>
                        <a:t>数据源导入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lang="zh-CN" sz="1800" kern="100" dirty="0">
                          <a:latin typeface="Times New Roman"/>
                          <a:ea typeface="宋体"/>
                        </a:rPr>
                        <a:t>确定数据挖掘任务所涉及的操作数据对象（目标数据），也就是根据数据挖掘任务的具体要求，从相关数据源中抽取与挖掘任务相关的数据集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8045">
                <a:tc>
                  <a:txBody>
                    <a:bodyPr/>
                    <a:lstStyle/>
                    <a:p>
                      <a:pPr algn="l">
                        <a:spcAft>
                          <a:spcPts val="0"/>
                        </a:spcAft>
                      </a:pPr>
                      <a:r>
                        <a:rPr lang="zh-CN" sz="1800" kern="100" dirty="0" smtClean="0">
                          <a:latin typeface="Times New Roman"/>
                          <a:ea typeface="宋体"/>
                        </a:rPr>
                        <a:t>数据</a:t>
                      </a:r>
                      <a:endParaRPr lang="en-US" altLang="zh-CN" sz="1800" kern="100" dirty="0" smtClean="0">
                        <a:latin typeface="Times New Roman"/>
                        <a:ea typeface="宋体"/>
                      </a:endParaRPr>
                    </a:p>
                    <a:p>
                      <a:pPr algn="l">
                        <a:spcAft>
                          <a:spcPts val="0"/>
                        </a:spcAft>
                      </a:pPr>
                      <a:r>
                        <a:rPr lang="zh-CN" sz="1800" kern="100" dirty="0" smtClean="0">
                          <a:latin typeface="Times New Roman"/>
                          <a:ea typeface="宋体"/>
                        </a:rPr>
                        <a:t>预处理</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lang="zh-CN" sz="1800" kern="100" dirty="0">
                          <a:latin typeface="Times New Roman"/>
                          <a:ea typeface="宋体"/>
                        </a:rPr>
                        <a:t>数据预处理是数据挖掘的重要一环，为数据挖掘提供干净、准确、简洁的数据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788588">
                <a:tc>
                  <a:txBody>
                    <a:bodyPr/>
                    <a:lstStyle/>
                    <a:p>
                      <a:pPr algn="l">
                        <a:spcAft>
                          <a:spcPts val="0"/>
                        </a:spcAft>
                      </a:pPr>
                      <a:r>
                        <a:rPr lang="zh-CN" sz="1800" kern="100" dirty="0" smtClean="0">
                          <a:latin typeface="Times New Roman"/>
                          <a:ea typeface="宋体"/>
                        </a:rPr>
                        <a:t>数据</a:t>
                      </a:r>
                      <a:endParaRPr lang="en-US" altLang="zh-CN" sz="1800" kern="100" dirty="0" smtClean="0">
                        <a:latin typeface="Times New Roman"/>
                        <a:ea typeface="宋体"/>
                      </a:endParaRPr>
                    </a:p>
                    <a:p>
                      <a:pPr algn="l">
                        <a:spcAft>
                          <a:spcPts val="0"/>
                        </a:spcAft>
                      </a:pPr>
                      <a:r>
                        <a:rPr lang="zh-CN" sz="1800" kern="100" dirty="0" smtClean="0">
                          <a:latin typeface="Times New Roman"/>
                          <a:ea typeface="宋体"/>
                        </a:rPr>
                        <a:t>挖掘</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lang="zh-CN" sz="1800" kern="100" dirty="0">
                          <a:latin typeface="Times New Roman"/>
                          <a:ea typeface="宋体"/>
                        </a:rPr>
                        <a:t>是大数据应用中的基本步骤，使用智能方法提取数据模式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0033">
                <a:tc>
                  <a:txBody>
                    <a:bodyPr/>
                    <a:lstStyle/>
                    <a:p>
                      <a:pPr algn="l">
                        <a:spcAft>
                          <a:spcPts val="0"/>
                        </a:spcAft>
                      </a:pPr>
                      <a:r>
                        <a:rPr lang="zh-CN" sz="1800" kern="100" dirty="0" smtClean="0">
                          <a:latin typeface="Times New Roman"/>
                          <a:ea typeface="宋体"/>
                        </a:rPr>
                        <a:t>数据</a:t>
                      </a:r>
                      <a:endParaRPr lang="en-US" altLang="zh-CN" sz="1800" kern="100" dirty="0" smtClean="0">
                        <a:latin typeface="Times New Roman"/>
                        <a:ea typeface="宋体"/>
                      </a:endParaRPr>
                    </a:p>
                    <a:p>
                      <a:pPr algn="l">
                        <a:spcAft>
                          <a:spcPts val="0"/>
                        </a:spcAft>
                      </a:pPr>
                      <a:r>
                        <a:rPr lang="zh-CN" sz="1800" kern="100" dirty="0" smtClean="0">
                          <a:latin typeface="Times New Roman"/>
                          <a:ea typeface="宋体"/>
                        </a:rPr>
                        <a:t>展示</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lang="zh-CN" sz="1800" kern="100" dirty="0">
                          <a:latin typeface="Times New Roman"/>
                          <a:ea typeface="宋体"/>
                        </a:rPr>
                        <a:t>用可视化的方式向用户提供挖掘的方式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
        <p:nvSpPr>
          <p:cNvPr id="4" name="标题 3"/>
          <p:cNvSpPr>
            <a:spLocks noGrp="1"/>
          </p:cNvSpPr>
          <p:nvPr>
            <p:ph type="title"/>
          </p:nvPr>
        </p:nvSpPr>
        <p:spPr/>
        <p:txBody>
          <a:bodyPr/>
          <a:lstStyle/>
          <a:p>
            <a:r>
              <a:rPr lang="zh-CN" altLang="en-US" dirty="0" smtClean="0"/>
              <a:t>平台算子与大数据应用</a:t>
            </a:r>
            <a:endParaRPr lang="zh-CN" altLang="en-US" dirty="0"/>
          </a:p>
        </p:txBody>
      </p:sp>
      <p:sp>
        <p:nvSpPr>
          <p:cNvPr id="7" name="线形标注 1 6"/>
          <p:cNvSpPr/>
          <p:nvPr/>
        </p:nvSpPr>
        <p:spPr>
          <a:xfrm>
            <a:off x="7447434" y="1440582"/>
            <a:ext cx="1429866" cy="605112"/>
          </a:xfrm>
          <a:prstGeom prst="borderCallout1">
            <a:avLst>
              <a:gd name="adj1" fmla="val 43617"/>
              <a:gd name="adj2" fmla="val -5476"/>
              <a:gd name="adj3" fmla="val 136909"/>
              <a:gd name="adj4" fmla="val -551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数据源算子</a:t>
            </a:r>
            <a:endParaRPr lang="zh-CN" altLang="en-US" sz="1600" dirty="0">
              <a:latin typeface="黑体" panose="02010609060101010101" pitchFamily="49" charset="-122"/>
              <a:ea typeface="黑体" panose="02010609060101010101" pitchFamily="49" charset="-122"/>
            </a:endParaRPr>
          </a:p>
        </p:txBody>
      </p:sp>
      <p:sp>
        <p:nvSpPr>
          <p:cNvPr id="8" name="线形标注 1 7"/>
          <p:cNvSpPr/>
          <p:nvPr/>
        </p:nvSpPr>
        <p:spPr>
          <a:xfrm>
            <a:off x="7428384" y="2583582"/>
            <a:ext cx="1429866" cy="605112"/>
          </a:xfrm>
          <a:prstGeom prst="borderCallout1">
            <a:avLst>
              <a:gd name="adj1" fmla="val 43617"/>
              <a:gd name="adj2" fmla="val -5476"/>
              <a:gd name="adj3" fmla="val 92834"/>
              <a:gd name="adj4" fmla="val -525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数据处理算子</a:t>
            </a:r>
            <a:endParaRPr lang="zh-CN" altLang="en-US" sz="1600" dirty="0">
              <a:latin typeface="黑体" panose="02010609060101010101" pitchFamily="49" charset="-122"/>
              <a:ea typeface="黑体" panose="02010609060101010101" pitchFamily="49" charset="-122"/>
            </a:endParaRPr>
          </a:p>
        </p:txBody>
      </p:sp>
      <p:sp>
        <p:nvSpPr>
          <p:cNvPr id="9" name="线形标注 1 8"/>
          <p:cNvSpPr/>
          <p:nvPr/>
        </p:nvSpPr>
        <p:spPr>
          <a:xfrm>
            <a:off x="7447434" y="3555132"/>
            <a:ext cx="1429866" cy="605112"/>
          </a:xfrm>
          <a:prstGeom prst="borderCallout1">
            <a:avLst>
              <a:gd name="adj1" fmla="val 43617"/>
              <a:gd name="adj2" fmla="val -5476"/>
              <a:gd name="adj3" fmla="val 69223"/>
              <a:gd name="adj4" fmla="val -53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数据挖掘算子</a:t>
            </a:r>
            <a:endParaRPr lang="zh-CN" altLang="en-US" sz="1600" dirty="0">
              <a:latin typeface="黑体" panose="02010609060101010101" pitchFamily="49" charset="-122"/>
              <a:ea typeface="黑体" panose="02010609060101010101" pitchFamily="49" charset="-122"/>
            </a:endParaRPr>
          </a:p>
        </p:txBody>
      </p:sp>
      <p:sp>
        <p:nvSpPr>
          <p:cNvPr id="10" name="线形标注 1 9"/>
          <p:cNvSpPr/>
          <p:nvPr/>
        </p:nvSpPr>
        <p:spPr>
          <a:xfrm>
            <a:off x="7428384" y="4517157"/>
            <a:ext cx="1429866" cy="605112"/>
          </a:xfrm>
          <a:prstGeom prst="borderCallout1">
            <a:avLst>
              <a:gd name="adj1" fmla="val 43617"/>
              <a:gd name="adj2" fmla="val -5476"/>
              <a:gd name="adj3" fmla="val 40889"/>
              <a:gd name="adj4" fmla="val -505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图元算子</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91095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25</a:t>
            </a:fld>
            <a:endParaRPr kumimoji="0" lang="zh-CN" dirty="0"/>
          </a:p>
        </p:txBody>
      </p:sp>
      <p:sp>
        <p:nvSpPr>
          <p:cNvPr id="4" name="标题 3"/>
          <p:cNvSpPr>
            <a:spLocks noGrp="1"/>
          </p:cNvSpPr>
          <p:nvPr>
            <p:ph type="title"/>
          </p:nvPr>
        </p:nvSpPr>
        <p:spPr/>
        <p:txBody>
          <a:bodyPr/>
          <a:lstStyle/>
          <a:p>
            <a:r>
              <a:rPr lang="zh-CN" altLang="en-US" dirty="0"/>
              <a:t>基础</a:t>
            </a:r>
            <a:r>
              <a:rPr lang="zh-CN" altLang="en-US" dirty="0" smtClean="0"/>
              <a:t>算子分类</a:t>
            </a:r>
            <a:endParaRPr lang="zh-CN" altLang="en-US" dirty="0"/>
          </a:p>
        </p:txBody>
      </p:sp>
      <p:sp>
        <p:nvSpPr>
          <p:cNvPr id="3" name="矩形 2"/>
          <p:cNvSpPr/>
          <p:nvPr/>
        </p:nvSpPr>
        <p:spPr>
          <a:xfrm>
            <a:off x="972457" y="1465943"/>
            <a:ext cx="7431314" cy="682171"/>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基础算子</a:t>
            </a:r>
            <a:endParaRPr lang="zh-CN" altLang="en-US" sz="2400" b="1" dirty="0">
              <a:solidFill>
                <a:schemeClr val="tx1"/>
              </a:solidFill>
            </a:endParaRPr>
          </a:p>
        </p:txBody>
      </p:sp>
      <p:sp>
        <p:nvSpPr>
          <p:cNvPr id="5" name="矩形 4"/>
          <p:cNvSpPr/>
          <p:nvPr/>
        </p:nvSpPr>
        <p:spPr>
          <a:xfrm>
            <a:off x="972457" y="2249715"/>
            <a:ext cx="4455890" cy="76925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处理算子</a:t>
            </a:r>
            <a:endParaRPr lang="zh-CN" altLang="en-US" sz="2400" b="1" dirty="0">
              <a:solidFill>
                <a:schemeClr val="tx1"/>
              </a:solidFill>
            </a:endParaRPr>
          </a:p>
        </p:txBody>
      </p:sp>
      <p:sp>
        <p:nvSpPr>
          <p:cNvPr id="6" name="矩形 5"/>
          <p:cNvSpPr/>
          <p:nvPr/>
        </p:nvSpPr>
        <p:spPr>
          <a:xfrm>
            <a:off x="972457" y="3120573"/>
            <a:ext cx="1204686" cy="1959428"/>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数据源</a:t>
            </a:r>
            <a:endParaRPr lang="en-US" altLang="zh-CN" sz="2400" b="1" dirty="0" smtClean="0">
              <a:solidFill>
                <a:schemeClr val="tx1"/>
              </a:solidFill>
            </a:endParaRPr>
          </a:p>
          <a:p>
            <a:pPr algn="ctr"/>
            <a:r>
              <a:rPr lang="zh-CN" altLang="en-US" sz="2400" b="1" dirty="0" smtClean="0">
                <a:solidFill>
                  <a:schemeClr val="tx1"/>
                </a:solidFill>
              </a:rPr>
              <a:t>算子</a:t>
            </a:r>
            <a:endParaRPr lang="zh-CN" altLang="en-US" sz="2400" b="1" dirty="0">
              <a:solidFill>
                <a:schemeClr val="tx1"/>
              </a:solidFill>
            </a:endParaRPr>
          </a:p>
        </p:txBody>
      </p:sp>
      <p:sp>
        <p:nvSpPr>
          <p:cNvPr id="13" name="矩形 12"/>
          <p:cNvSpPr/>
          <p:nvPr/>
        </p:nvSpPr>
        <p:spPr>
          <a:xfrm>
            <a:off x="2590348" y="3120573"/>
            <a:ext cx="1191079" cy="1959428"/>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数据处理算子</a:t>
            </a:r>
            <a:endParaRPr lang="zh-CN" altLang="en-US" sz="2400" b="1" dirty="0">
              <a:solidFill>
                <a:schemeClr val="tx1"/>
              </a:solidFill>
            </a:endParaRPr>
          </a:p>
        </p:txBody>
      </p:sp>
      <p:sp>
        <p:nvSpPr>
          <p:cNvPr id="14" name="矩形 13"/>
          <p:cNvSpPr/>
          <p:nvPr/>
        </p:nvSpPr>
        <p:spPr>
          <a:xfrm>
            <a:off x="4166510" y="3120573"/>
            <a:ext cx="1261837" cy="1959428"/>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数据挖掘算子</a:t>
            </a:r>
            <a:endParaRPr lang="zh-CN" altLang="en-US" sz="2400" b="1" dirty="0">
              <a:solidFill>
                <a:schemeClr val="tx1"/>
              </a:solidFill>
            </a:endParaRPr>
          </a:p>
        </p:txBody>
      </p:sp>
      <p:sp>
        <p:nvSpPr>
          <p:cNvPr id="15" name="矩形 14"/>
          <p:cNvSpPr/>
          <p:nvPr/>
        </p:nvSpPr>
        <p:spPr>
          <a:xfrm>
            <a:off x="5646057" y="2249715"/>
            <a:ext cx="2757714" cy="76925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图元</a:t>
            </a:r>
            <a:r>
              <a:rPr lang="zh-CN" altLang="en-US" sz="2400" b="1" dirty="0" smtClean="0">
                <a:solidFill>
                  <a:schemeClr val="tx1"/>
                </a:solidFill>
              </a:rPr>
              <a:t>算子</a:t>
            </a:r>
            <a:endParaRPr lang="zh-CN" altLang="en-US" sz="2400" b="1" dirty="0">
              <a:solidFill>
                <a:schemeClr val="tx1"/>
              </a:solidFill>
            </a:endParaRPr>
          </a:p>
        </p:txBody>
      </p:sp>
      <p:sp>
        <p:nvSpPr>
          <p:cNvPr id="18" name="矩形 17"/>
          <p:cNvSpPr/>
          <p:nvPr/>
        </p:nvSpPr>
        <p:spPr>
          <a:xfrm>
            <a:off x="5646057" y="3120573"/>
            <a:ext cx="2757714" cy="1959428"/>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通用数据展示</a:t>
            </a:r>
            <a:endParaRPr lang="zh-CN" altLang="en-US" sz="2400" b="1" dirty="0">
              <a:solidFill>
                <a:schemeClr val="tx1"/>
              </a:solidFill>
            </a:endParaRPr>
          </a:p>
        </p:txBody>
      </p:sp>
      <p:sp>
        <p:nvSpPr>
          <p:cNvPr id="12" name="矩形 11"/>
          <p:cNvSpPr/>
          <p:nvPr/>
        </p:nvSpPr>
        <p:spPr>
          <a:xfrm>
            <a:off x="5820229" y="3730171"/>
            <a:ext cx="1074061" cy="12046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基本展示功能</a:t>
            </a:r>
            <a:endParaRPr lang="zh-CN" altLang="en-US" sz="2000" b="1" dirty="0">
              <a:solidFill>
                <a:schemeClr val="tx1"/>
              </a:solidFill>
            </a:endParaRPr>
          </a:p>
        </p:txBody>
      </p:sp>
      <p:sp>
        <p:nvSpPr>
          <p:cNvPr id="20" name="矩形 19"/>
          <p:cNvSpPr/>
          <p:nvPr/>
        </p:nvSpPr>
        <p:spPr>
          <a:xfrm>
            <a:off x="7112000" y="3730171"/>
            <a:ext cx="1161143" cy="12046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交互式</a:t>
            </a:r>
            <a:r>
              <a:rPr lang="zh-CN" altLang="en-US" sz="2000" b="1" dirty="0" smtClean="0">
                <a:solidFill>
                  <a:schemeClr val="tx1"/>
                </a:solidFill>
              </a:rPr>
              <a:t>展示</a:t>
            </a:r>
            <a:endParaRPr lang="en-US" altLang="zh-CN" sz="2000" b="1" dirty="0" smtClean="0">
              <a:solidFill>
                <a:schemeClr val="tx1"/>
              </a:solidFill>
            </a:endParaRPr>
          </a:p>
          <a:p>
            <a:pPr algn="ctr"/>
            <a:r>
              <a:rPr lang="zh-CN" altLang="en-US" sz="2000" b="1" dirty="0" smtClean="0">
                <a:solidFill>
                  <a:schemeClr val="tx1"/>
                </a:solidFill>
              </a:rPr>
              <a:t>功能</a:t>
            </a:r>
            <a:endParaRPr lang="zh-CN" altLang="en-US" sz="2000" b="1" dirty="0">
              <a:solidFill>
                <a:schemeClr val="tx1"/>
              </a:solidFill>
            </a:endParaRPr>
          </a:p>
        </p:txBody>
      </p:sp>
    </p:spTree>
    <p:extLst>
      <p:ext uri="{BB962C8B-B14F-4D97-AF65-F5344CB8AC3E}">
        <p14:creationId xmlns:p14="http://schemas.microsoft.com/office/powerpoint/2010/main" val="2303005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26</a:t>
            </a:fld>
            <a:endParaRPr kumimoji="0" lang="zh-CN" dirty="0"/>
          </a:p>
        </p:txBody>
      </p:sp>
      <p:sp>
        <p:nvSpPr>
          <p:cNvPr id="3" name="内容占位符 2"/>
          <p:cNvSpPr>
            <a:spLocks noGrp="1"/>
          </p:cNvSpPr>
          <p:nvPr>
            <p:ph sz="quarter" idx="13"/>
          </p:nvPr>
        </p:nvSpPr>
        <p:spPr>
          <a:xfrm>
            <a:off x="533400" y="1028272"/>
            <a:ext cx="8153400" cy="524756"/>
          </a:xfrm>
        </p:spPr>
        <p:txBody>
          <a:bodyPr>
            <a:normAutofit fontScale="85000" lnSpcReduction="10000"/>
          </a:bodyPr>
          <a:lstStyle/>
          <a:p>
            <a:r>
              <a:rPr lang="zh-CN" altLang="zh-CN" sz="2600" dirty="0" smtClean="0"/>
              <a:t>从数据源获取数据</a:t>
            </a:r>
            <a:r>
              <a:rPr lang="zh-CN" altLang="en-US" sz="2600" dirty="0" smtClean="0"/>
              <a:t>以及将数据持久化</a:t>
            </a:r>
            <a:r>
              <a:rPr lang="zh-CN" altLang="zh-CN" sz="2600" dirty="0" smtClean="0"/>
              <a:t>的一类算子，不包含算法</a:t>
            </a:r>
            <a:endParaRPr lang="en-US" altLang="zh-CN" sz="2600" dirty="0" smtClean="0"/>
          </a:p>
        </p:txBody>
      </p:sp>
      <p:sp>
        <p:nvSpPr>
          <p:cNvPr id="4" name="标题 3"/>
          <p:cNvSpPr>
            <a:spLocks noGrp="1"/>
          </p:cNvSpPr>
          <p:nvPr>
            <p:ph type="title"/>
          </p:nvPr>
        </p:nvSpPr>
        <p:spPr/>
        <p:txBody>
          <a:bodyPr/>
          <a:lstStyle/>
          <a:p>
            <a:r>
              <a:rPr lang="zh-CN" altLang="en-US" dirty="0"/>
              <a:t>平台基础算子</a:t>
            </a:r>
            <a:r>
              <a:rPr lang="en-US" altLang="zh-CN" dirty="0"/>
              <a:t>——</a:t>
            </a:r>
            <a:r>
              <a:rPr lang="zh-CN" altLang="zh-CN" sz="2400" dirty="0"/>
              <a:t>数据源算子</a:t>
            </a:r>
            <a:endParaRPr lang="en-US" altLang="zh-CN" sz="2400" dirty="0"/>
          </a:p>
        </p:txBody>
      </p:sp>
      <p:sp>
        <p:nvSpPr>
          <p:cNvPr id="5" name="矩形 4"/>
          <p:cNvSpPr/>
          <p:nvPr/>
        </p:nvSpPr>
        <p:spPr>
          <a:xfrm>
            <a:off x="165102"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文件</a:t>
            </a:r>
            <a:endParaRPr lang="en-US" altLang="zh-CN" sz="2400" b="1" dirty="0" smtClean="0">
              <a:solidFill>
                <a:schemeClr val="tx1"/>
              </a:solidFill>
            </a:endParaRPr>
          </a:p>
        </p:txBody>
      </p:sp>
      <p:sp>
        <p:nvSpPr>
          <p:cNvPr id="6" name="矩形 5"/>
          <p:cNvSpPr/>
          <p:nvPr/>
        </p:nvSpPr>
        <p:spPr>
          <a:xfrm>
            <a:off x="2407561"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数据库</a:t>
            </a:r>
            <a:r>
              <a:rPr lang="en-US" altLang="zh-CN" sz="2400" b="1" dirty="0" smtClean="0">
                <a:solidFill>
                  <a:schemeClr val="tx1"/>
                </a:solidFill>
              </a:rPr>
              <a:t>/</a:t>
            </a:r>
          </a:p>
          <a:p>
            <a:pPr algn="ctr"/>
            <a:r>
              <a:rPr lang="zh-CN" altLang="en-US" sz="2400" b="1" dirty="0" smtClean="0">
                <a:solidFill>
                  <a:schemeClr val="tx1"/>
                </a:solidFill>
              </a:rPr>
              <a:t>数据仓库</a:t>
            </a:r>
            <a:endParaRPr lang="zh-CN" altLang="en-US" sz="2400" b="1" dirty="0">
              <a:solidFill>
                <a:schemeClr val="tx1"/>
              </a:solidFill>
            </a:endParaRPr>
          </a:p>
        </p:txBody>
      </p:sp>
      <p:sp>
        <p:nvSpPr>
          <p:cNvPr id="7" name="矩形 6"/>
          <p:cNvSpPr/>
          <p:nvPr/>
        </p:nvSpPr>
        <p:spPr>
          <a:xfrm>
            <a:off x="4657275"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流数据</a:t>
            </a:r>
            <a:endParaRPr lang="en-US" altLang="zh-CN" sz="2400" b="1" dirty="0" smtClean="0">
              <a:solidFill>
                <a:schemeClr val="tx1"/>
              </a:solidFill>
            </a:endParaRPr>
          </a:p>
        </p:txBody>
      </p:sp>
      <p:sp>
        <p:nvSpPr>
          <p:cNvPr id="8" name="矩形 7"/>
          <p:cNvSpPr/>
          <p:nvPr/>
        </p:nvSpPr>
        <p:spPr>
          <a:xfrm>
            <a:off x="6899734"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其他数据源</a:t>
            </a:r>
            <a:endParaRPr lang="en-US" altLang="zh-CN" sz="2400" b="1" dirty="0" smtClean="0">
              <a:solidFill>
                <a:schemeClr val="tx1"/>
              </a:solidFill>
            </a:endParaRPr>
          </a:p>
        </p:txBody>
      </p:sp>
      <p:sp>
        <p:nvSpPr>
          <p:cNvPr id="9" name="矩形 8"/>
          <p:cNvSpPr/>
          <p:nvPr/>
        </p:nvSpPr>
        <p:spPr>
          <a:xfrm>
            <a:off x="333829" y="2518228"/>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本地结构化</a:t>
            </a:r>
            <a:endParaRPr lang="en-US" altLang="zh-CN" sz="2000" dirty="0" smtClean="0"/>
          </a:p>
          <a:p>
            <a:pPr algn="ctr"/>
            <a:r>
              <a:rPr lang="zh-CN" altLang="en-US" sz="2000" dirty="0" smtClean="0"/>
              <a:t>文件</a:t>
            </a:r>
            <a:endParaRPr lang="en-US" altLang="zh-CN" sz="2000" dirty="0" smtClean="0"/>
          </a:p>
          <a:p>
            <a:pPr algn="ctr"/>
            <a:r>
              <a:rPr lang="en-US" altLang="zh-CN" sz="2000" dirty="0" smtClean="0"/>
              <a:t>Txt</a:t>
            </a:r>
            <a:r>
              <a:rPr lang="zh-CN" altLang="en-US" sz="2000" dirty="0" smtClean="0"/>
              <a:t>、</a:t>
            </a:r>
            <a:r>
              <a:rPr lang="en-US" altLang="zh-CN" sz="2000" dirty="0" smtClean="0"/>
              <a:t>excel</a:t>
            </a:r>
            <a:endParaRPr lang="zh-CN" altLang="en-US" sz="2000" dirty="0"/>
          </a:p>
        </p:txBody>
      </p:sp>
      <p:sp>
        <p:nvSpPr>
          <p:cNvPr id="10" name="矩形 9"/>
          <p:cNvSpPr/>
          <p:nvPr/>
        </p:nvSpPr>
        <p:spPr>
          <a:xfrm>
            <a:off x="333829" y="3927123"/>
            <a:ext cx="1799771" cy="1328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远程</a:t>
            </a:r>
            <a:r>
              <a:rPr lang="zh-CN" altLang="en-US" sz="2000" dirty="0" smtClean="0"/>
              <a:t>文件</a:t>
            </a:r>
            <a:endParaRPr lang="en-US" altLang="zh-CN" sz="2000" dirty="0" smtClean="0"/>
          </a:p>
          <a:p>
            <a:pPr algn="ctr"/>
            <a:r>
              <a:rPr lang="en-US" altLang="zh-CN" sz="2000" dirty="0" smtClean="0"/>
              <a:t>ftp</a:t>
            </a:r>
            <a:r>
              <a:rPr lang="zh-CN" altLang="en-US" sz="2000" dirty="0" smtClean="0"/>
              <a:t>、</a:t>
            </a:r>
            <a:r>
              <a:rPr lang="en-US" altLang="zh-CN" sz="2000" dirty="0" err="1" smtClean="0"/>
              <a:t>sftp</a:t>
            </a:r>
            <a:r>
              <a:rPr lang="zh-CN" altLang="en-US" sz="2000" dirty="0" smtClean="0"/>
              <a:t>、</a:t>
            </a:r>
            <a:r>
              <a:rPr lang="en-US" altLang="zh-CN" sz="2000" dirty="0" smtClean="0"/>
              <a:t>http</a:t>
            </a:r>
            <a:endParaRPr lang="zh-CN" altLang="en-US" sz="2000" dirty="0"/>
          </a:p>
        </p:txBody>
      </p:sp>
      <p:sp>
        <p:nvSpPr>
          <p:cNvPr id="11" name="矩形 10"/>
          <p:cNvSpPr/>
          <p:nvPr/>
        </p:nvSpPr>
        <p:spPr>
          <a:xfrm>
            <a:off x="2568124" y="2518228"/>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关系型数据库</a:t>
            </a:r>
            <a:endParaRPr lang="en-US" altLang="zh-CN" sz="2000" dirty="0" smtClean="0"/>
          </a:p>
        </p:txBody>
      </p:sp>
      <p:sp>
        <p:nvSpPr>
          <p:cNvPr id="12" name="矩形 11"/>
          <p:cNvSpPr/>
          <p:nvPr/>
        </p:nvSpPr>
        <p:spPr>
          <a:xfrm>
            <a:off x="2568124" y="3485446"/>
            <a:ext cx="1799771" cy="88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大规模并行数据库</a:t>
            </a:r>
            <a:endParaRPr lang="en-US" altLang="zh-CN" sz="2000" dirty="0" smtClean="0"/>
          </a:p>
        </p:txBody>
      </p:sp>
      <p:sp>
        <p:nvSpPr>
          <p:cNvPr id="13" name="矩形 12"/>
          <p:cNvSpPr/>
          <p:nvPr/>
        </p:nvSpPr>
        <p:spPr>
          <a:xfrm>
            <a:off x="2568123" y="4515960"/>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分布式</a:t>
            </a:r>
            <a:r>
              <a:rPr lang="zh-CN" altLang="en-US" sz="2000" dirty="0" smtClean="0"/>
              <a:t>数据库</a:t>
            </a:r>
            <a:endParaRPr lang="en-US" altLang="zh-CN" sz="2000" dirty="0" smtClean="0"/>
          </a:p>
        </p:txBody>
      </p:sp>
      <p:sp>
        <p:nvSpPr>
          <p:cNvPr id="14" name="矩形 13"/>
          <p:cNvSpPr/>
          <p:nvPr/>
        </p:nvSpPr>
        <p:spPr>
          <a:xfrm>
            <a:off x="4814210" y="251822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TCP/IP</a:t>
            </a:r>
          </a:p>
        </p:txBody>
      </p:sp>
      <p:sp>
        <p:nvSpPr>
          <p:cNvPr id="15" name="矩形 14"/>
          <p:cNvSpPr/>
          <p:nvPr/>
        </p:nvSpPr>
        <p:spPr>
          <a:xfrm>
            <a:off x="4814209" y="325220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Kafka</a:t>
            </a:r>
          </a:p>
        </p:txBody>
      </p:sp>
      <p:sp>
        <p:nvSpPr>
          <p:cNvPr id="16" name="矩形 15"/>
          <p:cNvSpPr/>
          <p:nvPr/>
        </p:nvSpPr>
        <p:spPr>
          <a:xfrm>
            <a:off x="4814209" y="3949092"/>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ICE</a:t>
            </a:r>
          </a:p>
        </p:txBody>
      </p:sp>
      <p:sp>
        <p:nvSpPr>
          <p:cNvPr id="17" name="矩形 16"/>
          <p:cNvSpPr/>
          <p:nvPr/>
        </p:nvSpPr>
        <p:spPr>
          <a:xfrm>
            <a:off x="4814210" y="4682469"/>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MSG-Q</a:t>
            </a:r>
          </a:p>
        </p:txBody>
      </p:sp>
      <p:sp>
        <p:nvSpPr>
          <p:cNvPr id="18" name="矩形 17"/>
          <p:cNvSpPr/>
          <p:nvPr/>
        </p:nvSpPr>
        <p:spPr>
          <a:xfrm>
            <a:off x="7060297" y="2554514"/>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随机数生成器</a:t>
            </a:r>
            <a:endParaRPr lang="zh-CN" altLang="en-US" sz="2000" dirty="0"/>
          </a:p>
        </p:txBody>
      </p:sp>
    </p:spTree>
    <p:extLst>
      <p:ext uri="{BB962C8B-B14F-4D97-AF65-F5344CB8AC3E}">
        <p14:creationId xmlns:p14="http://schemas.microsoft.com/office/powerpoint/2010/main" val="387296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27</a:t>
            </a:fld>
            <a:endParaRPr kumimoji="0" lang="zh-CN" dirty="0"/>
          </a:p>
        </p:txBody>
      </p:sp>
      <p:sp>
        <p:nvSpPr>
          <p:cNvPr id="4" name="标题 3"/>
          <p:cNvSpPr>
            <a:spLocks noGrp="1"/>
          </p:cNvSpPr>
          <p:nvPr>
            <p:ph type="title"/>
          </p:nvPr>
        </p:nvSpPr>
        <p:spPr/>
        <p:txBody>
          <a:bodyPr/>
          <a:lstStyle/>
          <a:p>
            <a:r>
              <a:rPr lang="zh-CN" altLang="en-US" dirty="0"/>
              <a:t>平台基础算子</a:t>
            </a:r>
            <a:r>
              <a:rPr lang="en-US" altLang="zh-CN" dirty="0"/>
              <a:t>——</a:t>
            </a:r>
            <a:r>
              <a:rPr lang="zh-CN" altLang="zh-CN" sz="2400" dirty="0" smtClean="0"/>
              <a:t>数据处理</a:t>
            </a:r>
            <a:r>
              <a:rPr lang="zh-CN" altLang="en-US" sz="2400" dirty="0" smtClean="0"/>
              <a:t>算子</a:t>
            </a:r>
            <a:endParaRPr lang="en-US" altLang="zh-CN" sz="2400" dirty="0"/>
          </a:p>
        </p:txBody>
      </p:sp>
      <p:sp>
        <p:nvSpPr>
          <p:cNvPr id="5" name="矩形 4"/>
          <p:cNvSpPr/>
          <p:nvPr/>
        </p:nvSpPr>
        <p:spPr>
          <a:xfrm>
            <a:off x="194130"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数据清洗</a:t>
            </a:r>
            <a:endParaRPr lang="en-US" altLang="zh-CN" sz="2400" b="1" dirty="0" smtClean="0">
              <a:solidFill>
                <a:schemeClr val="tx1"/>
              </a:solidFill>
            </a:endParaRPr>
          </a:p>
        </p:txBody>
      </p:sp>
      <p:sp>
        <p:nvSpPr>
          <p:cNvPr id="7" name="内容占位符 2"/>
          <p:cNvSpPr>
            <a:spLocks noGrp="1"/>
          </p:cNvSpPr>
          <p:nvPr>
            <p:ph sz="quarter" idx="13"/>
          </p:nvPr>
        </p:nvSpPr>
        <p:spPr>
          <a:xfrm>
            <a:off x="533400" y="1028272"/>
            <a:ext cx="8153400" cy="524756"/>
          </a:xfrm>
        </p:spPr>
        <p:txBody>
          <a:bodyPr>
            <a:normAutofit/>
          </a:bodyPr>
          <a:lstStyle/>
          <a:p>
            <a:r>
              <a:rPr lang="zh-CN" altLang="en-US" sz="2600" dirty="0" smtClean="0"/>
              <a:t>用于对数据进行预处理</a:t>
            </a:r>
            <a:r>
              <a:rPr lang="zh-CN" altLang="zh-CN" sz="2600" dirty="0" smtClean="0"/>
              <a:t>的一类算子</a:t>
            </a:r>
            <a:endParaRPr lang="en-US" altLang="zh-CN" sz="2600" dirty="0" smtClean="0"/>
          </a:p>
        </p:txBody>
      </p:sp>
      <p:sp>
        <p:nvSpPr>
          <p:cNvPr id="3" name="矩形 2"/>
          <p:cNvSpPr/>
          <p:nvPr/>
        </p:nvSpPr>
        <p:spPr>
          <a:xfrm>
            <a:off x="46083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缺失值填充</a:t>
            </a:r>
            <a:endParaRPr lang="zh-CN" altLang="en-US" dirty="0"/>
          </a:p>
        </p:txBody>
      </p:sp>
      <p:sp>
        <p:nvSpPr>
          <p:cNvPr id="8" name="矩形 7"/>
          <p:cNvSpPr/>
          <p:nvPr/>
        </p:nvSpPr>
        <p:spPr>
          <a:xfrm>
            <a:off x="460829"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分箱</a:t>
            </a:r>
            <a:endParaRPr lang="zh-CN" altLang="en-US" dirty="0"/>
          </a:p>
        </p:txBody>
      </p:sp>
      <p:sp>
        <p:nvSpPr>
          <p:cNvPr id="9" name="矩形 8"/>
          <p:cNvSpPr/>
          <p:nvPr/>
        </p:nvSpPr>
        <p:spPr>
          <a:xfrm>
            <a:off x="2443393"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数据集成</a:t>
            </a:r>
            <a:endParaRPr lang="en-US" altLang="zh-CN" sz="2400" b="1" dirty="0" smtClean="0">
              <a:solidFill>
                <a:schemeClr val="tx1"/>
              </a:solidFill>
            </a:endParaRPr>
          </a:p>
        </p:txBody>
      </p:sp>
      <p:sp>
        <p:nvSpPr>
          <p:cNvPr id="10" name="矩形 9"/>
          <p:cNvSpPr/>
          <p:nvPr/>
        </p:nvSpPr>
        <p:spPr>
          <a:xfrm>
            <a:off x="2688775"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数据源合并</a:t>
            </a:r>
            <a:endParaRPr lang="zh-CN" altLang="en-US" dirty="0"/>
          </a:p>
        </p:txBody>
      </p:sp>
      <p:sp>
        <p:nvSpPr>
          <p:cNvPr id="11" name="矩形 10"/>
          <p:cNvSpPr/>
          <p:nvPr/>
        </p:nvSpPr>
        <p:spPr>
          <a:xfrm>
            <a:off x="2688774"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冗余相关分析</a:t>
            </a:r>
            <a:endParaRPr lang="zh-CN" altLang="en-US" dirty="0"/>
          </a:p>
        </p:txBody>
      </p:sp>
      <p:sp>
        <p:nvSpPr>
          <p:cNvPr id="12" name="矩形 11"/>
          <p:cNvSpPr/>
          <p:nvPr/>
        </p:nvSpPr>
        <p:spPr>
          <a:xfrm>
            <a:off x="4686305"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数据规约</a:t>
            </a:r>
            <a:endParaRPr lang="en-US" altLang="zh-CN" sz="2400" b="1" dirty="0" smtClean="0">
              <a:solidFill>
                <a:schemeClr val="tx1"/>
              </a:solidFill>
            </a:endParaRPr>
          </a:p>
        </p:txBody>
      </p:sp>
      <p:sp>
        <p:nvSpPr>
          <p:cNvPr id="13" name="矩形 12"/>
          <p:cNvSpPr/>
          <p:nvPr/>
        </p:nvSpPr>
        <p:spPr>
          <a:xfrm>
            <a:off x="6929217"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数据变换</a:t>
            </a:r>
            <a:endParaRPr lang="en-US" altLang="zh-CN" sz="2400" b="1" dirty="0" smtClean="0">
              <a:solidFill>
                <a:schemeClr val="tx1"/>
              </a:solidFill>
            </a:endParaRPr>
          </a:p>
        </p:txBody>
      </p:sp>
      <p:sp>
        <p:nvSpPr>
          <p:cNvPr id="16" name="矩形 15"/>
          <p:cNvSpPr/>
          <p:nvPr/>
        </p:nvSpPr>
        <p:spPr>
          <a:xfrm>
            <a:off x="490674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维规约</a:t>
            </a:r>
            <a:endParaRPr lang="zh-CN" altLang="en-US" dirty="0"/>
          </a:p>
        </p:txBody>
      </p:sp>
      <p:sp>
        <p:nvSpPr>
          <p:cNvPr id="17" name="矩形 16"/>
          <p:cNvSpPr/>
          <p:nvPr/>
        </p:nvSpPr>
        <p:spPr>
          <a:xfrm>
            <a:off x="4906740" y="300969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数量</a:t>
            </a:r>
            <a:r>
              <a:rPr lang="zh-CN" altLang="en-US" dirty="0" smtClean="0"/>
              <a:t>规约</a:t>
            </a:r>
            <a:endParaRPr lang="zh-CN" altLang="en-US" dirty="0"/>
          </a:p>
        </p:txBody>
      </p:sp>
      <p:sp>
        <p:nvSpPr>
          <p:cNvPr id="18" name="矩形 17"/>
          <p:cNvSpPr/>
          <p:nvPr/>
        </p:nvSpPr>
        <p:spPr>
          <a:xfrm>
            <a:off x="7149652"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数据规范化</a:t>
            </a:r>
            <a:endParaRPr lang="zh-CN" altLang="en-US" dirty="0"/>
          </a:p>
        </p:txBody>
      </p:sp>
      <p:sp>
        <p:nvSpPr>
          <p:cNvPr id="19" name="矩形 18"/>
          <p:cNvSpPr/>
          <p:nvPr/>
        </p:nvSpPr>
        <p:spPr>
          <a:xfrm>
            <a:off x="7149652" y="2916391"/>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数据离散化</a:t>
            </a:r>
            <a:endParaRPr lang="zh-CN" altLang="en-US" dirty="0"/>
          </a:p>
        </p:txBody>
      </p:sp>
      <p:sp>
        <p:nvSpPr>
          <p:cNvPr id="20" name="矩形 19"/>
          <p:cNvSpPr/>
          <p:nvPr/>
        </p:nvSpPr>
        <p:spPr>
          <a:xfrm>
            <a:off x="7149652" y="3444146"/>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数据变换</a:t>
            </a:r>
            <a:endParaRPr lang="zh-CN" altLang="en-US" dirty="0"/>
          </a:p>
        </p:txBody>
      </p:sp>
      <p:sp>
        <p:nvSpPr>
          <p:cNvPr id="21" name="矩形 20"/>
          <p:cNvSpPr/>
          <p:nvPr/>
        </p:nvSpPr>
        <p:spPr>
          <a:xfrm>
            <a:off x="194130" y="4177116"/>
            <a:ext cx="3122384"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统计分析</a:t>
            </a:r>
            <a:endParaRPr lang="en-US" altLang="zh-CN" sz="2400" b="1" dirty="0" smtClean="0">
              <a:solidFill>
                <a:schemeClr val="tx1"/>
              </a:solidFill>
            </a:endParaRPr>
          </a:p>
        </p:txBody>
      </p:sp>
      <p:sp>
        <p:nvSpPr>
          <p:cNvPr id="22" name="矩形 21"/>
          <p:cNvSpPr/>
          <p:nvPr/>
        </p:nvSpPr>
        <p:spPr>
          <a:xfrm>
            <a:off x="539755"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a:t>
            </a:r>
          </a:p>
        </p:txBody>
      </p:sp>
      <p:sp>
        <p:nvSpPr>
          <p:cNvPr id="23" name="矩形 22"/>
          <p:cNvSpPr/>
          <p:nvPr/>
        </p:nvSpPr>
        <p:spPr>
          <a:xfrm>
            <a:off x="1971678"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矩形 23"/>
          <p:cNvSpPr/>
          <p:nvPr/>
        </p:nvSpPr>
        <p:spPr>
          <a:xfrm>
            <a:off x="3806832" y="4185356"/>
            <a:ext cx="5236027"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自定义数据处理</a:t>
            </a:r>
            <a:endParaRPr lang="en-US" altLang="zh-CN" sz="2400" b="1" dirty="0" smtClean="0">
              <a:solidFill>
                <a:schemeClr val="tx1"/>
              </a:solidFill>
            </a:endParaRPr>
          </a:p>
        </p:txBody>
      </p:sp>
      <p:sp>
        <p:nvSpPr>
          <p:cNvPr id="25" name="矩形 24"/>
          <p:cNvSpPr/>
          <p:nvPr/>
        </p:nvSpPr>
        <p:spPr>
          <a:xfrm>
            <a:off x="4028625" y="4820986"/>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SQL</a:t>
            </a:r>
            <a:r>
              <a:rPr lang="zh-CN" altLang="en-US" dirty="0" smtClean="0"/>
              <a:t>组件</a:t>
            </a:r>
            <a:endParaRPr lang="zh-CN" altLang="en-US" dirty="0"/>
          </a:p>
        </p:txBody>
      </p:sp>
      <p:sp>
        <p:nvSpPr>
          <p:cNvPr id="26" name="矩形 25"/>
          <p:cNvSpPr/>
          <p:nvPr/>
        </p:nvSpPr>
        <p:spPr>
          <a:xfrm>
            <a:off x="5296363" y="4820986"/>
            <a:ext cx="1574797"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r>
              <a:rPr lang="zh-CN" altLang="en-US" dirty="0" smtClean="0"/>
              <a:t>组件</a:t>
            </a:r>
            <a:endParaRPr lang="zh-CN" altLang="en-US" dirty="0"/>
          </a:p>
        </p:txBody>
      </p:sp>
      <p:sp>
        <p:nvSpPr>
          <p:cNvPr id="27" name="矩形 26"/>
          <p:cNvSpPr/>
          <p:nvPr/>
        </p:nvSpPr>
        <p:spPr>
          <a:xfrm>
            <a:off x="7112003" y="4820986"/>
            <a:ext cx="1710420"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Python</a:t>
            </a:r>
            <a:r>
              <a:rPr lang="zh-CN" altLang="en-US" dirty="0" smtClean="0"/>
              <a:t>组件</a:t>
            </a:r>
            <a:endParaRPr lang="zh-CN" altLang="en-US" dirty="0"/>
          </a:p>
        </p:txBody>
      </p:sp>
    </p:spTree>
    <p:extLst>
      <p:ext uri="{BB962C8B-B14F-4D97-AF65-F5344CB8AC3E}">
        <p14:creationId xmlns:p14="http://schemas.microsoft.com/office/powerpoint/2010/main" val="1131091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28</a:t>
            </a:fld>
            <a:endParaRPr kumimoji="0" lang="zh-CN" dirty="0"/>
          </a:p>
        </p:txBody>
      </p:sp>
      <p:sp>
        <p:nvSpPr>
          <p:cNvPr id="4" name="标题 3"/>
          <p:cNvSpPr>
            <a:spLocks noGrp="1"/>
          </p:cNvSpPr>
          <p:nvPr>
            <p:ph type="title"/>
          </p:nvPr>
        </p:nvSpPr>
        <p:spPr/>
        <p:txBody>
          <a:bodyPr/>
          <a:lstStyle/>
          <a:p>
            <a:r>
              <a:rPr lang="zh-CN" altLang="en-US" dirty="0"/>
              <a:t>平台基础算子</a:t>
            </a:r>
            <a:r>
              <a:rPr lang="en-US" altLang="zh-CN" dirty="0"/>
              <a:t>——</a:t>
            </a:r>
            <a:r>
              <a:rPr lang="zh-CN" altLang="zh-CN" sz="2400" dirty="0"/>
              <a:t>数据挖掘算子</a:t>
            </a:r>
            <a:endParaRPr lang="en-US" altLang="zh-CN" sz="2400" dirty="0"/>
          </a:p>
        </p:txBody>
      </p:sp>
      <p:sp>
        <p:nvSpPr>
          <p:cNvPr id="7" name="矩形 6"/>
          <p:cNvSpPr/>
          <p:nvPr/>
        </p:nvSpPr>
        <p:spPr>
          <a:xfrm>
            <a:off x="426354"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有监督学习</a:t>
            </a:r>
            <a:endParaRPr lang="en-US" altLang="zh-CN" sz="2400" b="1" dirty="0" smtClean="0">
              <a:solidFill>
                <a:schemeClr val="tx1"/>
              </a:solidFill>
            </a:endParaRPr>
          </a:p>
        </p:txBody>
      </p:sp>
      <p:sp>
        <p:nvSpPr>
          <p:cNvPr id="8" name="矩形 7"/>
          <p:cNvSpPr/>
          <p:nvPr/>
        </p:nvSpPr>
        <p:spPr>
          <a:xfrm>
            <a:off x="693054"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KNN</a:t>
            </a:r>
          </a:p>
          <a:p>
            <a:pPr algn="ctr"/>
            <a:r>
              <a:rPr lang="en-US" altLang="zh-CN" dirty="0" smtClean="0"/>
              <a:t>SVM</a:t>
            </a:r>
          </a:p>
          <a:p>
            <a:pPr algn="ctr"/>
            <a:r>
              <a:rPr lang="zh-CN" altLang="en-US" dirty="0" smtClean="0"/>
              <a:t>决策树</a:t>
            </a:r>
            <a:r>
              <a:rPr lang="en-US" altLang="zh-CN" dirty="0" smtClean="0"/>
              <a:t>/</a:t>
            </a:r>
            <a:r>
              <a:rPr lang="zh-CN" altLang="en-US" dirty="0" smtClean="0"/>
              <a:t>决策森林</a:t>
            </a:r>
            <a:endParaRPr lang="en-US" altLang="zh-CN" dirty="0" smtClean="0"/>
          </a:p>
          <a:p>
            <a:pPr algn="ctr"/>
            <a:r>
              <a:rPr lang="zh-CN" altLang="en-US" dirty="0" smtClean="0"/>
              <a:t>线性回归</a:t>
            </a:r>
            <a:r>
              <a:rPr lang="en-US" altLang="zh-CN" dirty="0" smtClean="0"/>
              <a:t>/</a:t>
            </a:r>
            <a:r>
              <a:rPr lang="zh-CN" altLang="en-US" dirty="0" smtClean="0"/>
              <a:t>岭回归</a:t>
            </a:r>
            <a:r>
              <a:rPr lang="en-US" altLang="zh-CN" dirty="0" smtClean="0"/>
              <a:t>/Lasso</a:t>
            </a:r>
            <a:r>
              <a:rPr lang="zh-CN" altLang="en-US" dirty="0" smtClean="0"/>
              <a:t>回归</a:t>
            </a:r>
            <a:endParaRPr lang="en-US" altLang="zh-CN" dirty="0" smtClean="0"/>
          </a:p>
          <a:p>
            <a:pPr algn="ctr"/>
            <a:r>
              <a:rPr lang="zh-CN" altLang="en-US" dirty="0" smtClean="0"/>
              <a:t>等渗回归</a:t>
            </a:r>
            <a:endParaRPr lang="en-US" altLang="zh-CN" dirty="0" smtClean="0"/>
          </a:p>
          <a:p>
            <a:pPr algn="ctr"/>
            <a:r>
              <a:rPr lang="zh-CN" altLang="en-US" dirty="0" smtClean="0"/>
              <a:t>二值逻辑回归</a:t>
            </a:r>
            <a:r>
              <a:rPr lang="en-US" altLang="zh-CN" dirty="0" smtClean="0"/>
              <a:t>/</a:t>
            </a:r>
            <a:r>
              <a:rPr lang="zh-CN" altLang="en-US" dirty="0" smtClean="0"/>
              <a:t>多值逻辑回归</a:t>
            </a:r>
            <a:endParaRPr lang="en-US" altLang="zh-CN" dirty="0" smtClean="0"/>
          </a:p>
          <a:p>
            <a:pPr algn="ctr"/>
            <a:r>
              <a:rPr lang="zh-CN" altLang="en-US" dirty="0" smtClean="0"/>
              <a:t>神经网络系列</a:t>
            </a:r>
            <a:endParaRPr lang="en-US" altLang="zh-CN" dirty="0" smtClean="0"/>
          </a:p>
          <a:p>
            <a:pPr algn="ctr"/>
            <a:r>
              <a:rPr lang="zh-CN" altLang="en-US" dirty="0" smtClean="0"/>
              <a:t>协同过滤</a:t>
            </a:r>
            <a:endParaRPr lang="en-US" altLang="zh-CN" dirty="0" smtClean="0"/>
          </a:p>
          <a:p>
            <a:pPr algn="ctr"/>
            <a:r>
              <a:rPr lang="zh-CN" altLang="en-US" dirty="0"/>
              <a:t>异常</a:t>
            </a:r>
            <a:r>
              <a:rPr lang="zh-CN" altLang="en-US" dirty="0" smtClean="0"/>
              <a:t>检测系列</a:t>
            </a:r>
            <a:endParaRPr lang="en-US" altLang="zh-CN" dirty="0" smtClean="0"/>
          </a:p>
          <a:p>
            <a:pPr algn="ctr"/>
            <a:r>
              <a:rPr lang="zh-CN" altLang="en-US" dirty="0" smtClean="0"/>
              <a:t>粗糙集系列</a:t>
            </a:r>
            <a:endParaRPr lang="zh-CN" altLang="en-US" dirty="0"/>
          </a:p>
        </p:txBody>
      </p:sp>
      <p:sp>
        <p:nvSpPr>
          <p:cNvPr id="9" name="矩形 8"/>
          <p:cNvSpPr/>
          <p:nvPr/>
        </p:nvSpPr>
        <p:spPr>
          <a:xfrm>
            <a:off x="4718958"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无监督学习</a:t>
            </a:r>
            <a:endParaRPr lang="en-US" altLang="zh-CN" sz="2400" b="1" dirty="0" smtClean="0">
              <a:solidFill>
                <a:schemeClr val="tx1"/>
              </a:solidFill>
            </a:endParaRPr>
          </a:p>
        </p:txBody>
      </p:sp>
      <p:sp>
        <p:nvSpPr>
          <p:cNvPr id="10" name="矩形 9"/>
          <p:cNvSpPr/>
          <p:nvPr/>
        </p:nvSpPr>
        <p:spPr>
          <a:xfrm>
            <a:off x="4968423"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Kmeans</a:t>
            </a:r>
            <a:r>
              <a:rPr lang="zh-CN" altLang="en-US" dirty="0" smtClean="0"/>
              <a:t>聚类系列</a:t>
            </a:r>
            <a:endParaRPr lang="en-US" altLang="zh-CN" dirty="0" smtClean="0"/>
          </a:p>
          <a:p>
            <a:pPr algn="ctr"/>
            <a:r>
              <a:rPr lang="en-US" altLang="zh-CN" dirty="0" err="1" smtClean="0"/>
              <a:t>Dbscan</a:t>
            </a:r>
            <a:r>
              <a:rPr lang="zh-CN" altLang="en-US" dirty="0" smtClean="0"/>
              <a:t>聚类</a:t>
            </a:r>
            <a:endParaRPr lang="en-US" altLang="zh-CN" dirty="0" smtClean="0"/>
          </a:p>
          <a:p>
            <a:pPr algn="ctr"/>
            <a:r>
              <a:rPr lang="zh-CN" altLang="en-US" dirty="0" smtClean="0"/>
              <a:t>模糊</a:t>
            </a:r>
            <a:r>
              <a:rPr lang="en-US" altLang="zh-CN" dirty="0" smtClean="0"/>
              <a:t>C</a:t>
            </a:r>
            <a:r>
              <a:rPr lang="zh-CN" altLang="en-US" dirty="0" smtClean="0"/>
              <a:t>均值聚类</a:t>
            </a:r>
            <a:endParaRPr lang="en-US" altLang="zh-CN" dirty="0" smtClean="0"/>
          </a:p>
          <a:p>
            <a:pPr algn="ctr"/>
            <a:r>
              <a:rPr lang="en-US" altLang="zh-CN" dirty="0" smtClean="0"/>
              <a:t>Louvain</a:t>
            </a:r>
            <a:r>
              <a:rPr lang="zh-CN" altLang="en-US" dirty="0" smtClean="0"/>
              <a:t>社区发现算法</a:t>
            </a:r>
            <a:endParaRPr lang="en-US" altLang="zh-CN" dirty="0" smtClean="0"/>
          </a:p>
          <a:p>
            <a:pPr algn="ctr"/>
            <a:r>
              <a:rPr lang="zh-CN" altLang="en-US" dirty="0" smtClean="0"/>
              <a:t>高斯混合模型</a:t>
            </a:r>
            <a:r>
              <a:rPr lang="en-US" altLang="zh-CN" dirty="0" smtClean="0"/>
              <a:t>GMM</a:t>
            </a:r>
          </a:p>
          <a:p>
            <a:pPr algn="ctr"/>
            <a:r>
              <a:rPr lang="zh-CN" altLang="en-US" dirty="0" smtClean="0"/>
              <a:t>频繁项集与关联规则</a:t>
            </a:r>
            <a:endParaRPr lang="en-US" altLang="zh-CN" dirty="0" smtClean="0"/>
          </a:p>
          <a:p>
            <a:pPr algn="ctr"/>
            <a:r>
              <a:rPr lang="zh-CN" altLang="en-US" dirty="0"/>
              <a:t>降维</a:t>
            </a:r>
            <a:r>
              <a:rPr lang="zh-CN" altLang="en-US" dirty="0" smtClean="0"/>
              <a:t>算法</a:t>
            </a:r>
            <a:endParaRPr lang="en-US" altLang="zh-CN" dirty="0" smtClean="0"/>
          </a:p>
          <a:p>
            <a:pPr algn="ctr"/>
            <a:r>
              <a:rPr lang="zh-CN" altLang="en-US" dirty="0" smtClean="0"/>
              <a:t>时间序列分析</a:t>
            </a:r>
            <a:endParaRPr lang="en-US" altLang="zh-CN" dirty="0" smtClean="0"/>
          </a:p>
          <a:p>
            <a:pPr algn="ctr"/>
            <a:r>
              <a:rPr lang="zh-CN" altLang="en-US" dirty="0" smtClean="0"/>
              <a:t>分词统计</a:t>
            </a:r>
            <a:endParaRPr lang="zh-CN" altLang="en-US" dirty="0"/>
          </a:p>
        </p:txBody>
      </p:sp>
    </p:spTree>
    <p:extLst>
      <p:ext uri="{BB962C8B-B14F-4D97-AF65-F5344CB8AC3E}">
        <p14:creationId xmlns:p14="http://schemas.microsoft.com/office/powerpoint/2010/main" val="1319018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29</a:t>
            </a:fld>
            <a:endParaRPr kumimoji="0" lang="zh-CN" dirty="0"/>
          </a:p>
        </p:txBody>
      </p:sp>
      <p:sp>
        <p:nvSpPr>
          <p:cNvPr id="3" name="内容占位符 2"/>
          <p:cNvSpPr>
            <a:spLocks noGrp="1"/>
          </p:cNvSpPr>
          <p:nvPr>
            <p:ph sz="quarter" idx="13"/>
          </p:nvPr>
        </p:nvSpPr>
        <p:spPr>
          <a:xfrm>
            <a:off x="609600" y="1057301"/>
            <a:ext cx="8153400" cy="513433"/>
          </a:xfrm>
        </p:spPr>
        <p:txBody>
          <a:bodyPr>
            <a:normAutofit lnSpcReduction="10000"/>
          </a:bodyPr>
          <a:lstStyle/>
          <a:p>
            <a:r>
              <a:rPr lang="zh-CN" altLang="zh-CN" sz="2800" dirty="0"/>
              <a:t>用于数据可视化展示的算子</a:t>
            </a:r>
            <a:endParaRPr lang="zh-CN" altLang="en-US" sz="2400" dirty="0"/>
          </a:p>
        </p:txBody>
      </p:sp>
      <p:sp>
        <p:nvSpPr>
          <p:cNvPr id="4" name="标题 3"/>
          <p:cNvSpPr>
            <a:spLocks noGrp="1"/>
          </p:cNvSpPr>
          <p:nvPr>
            <p:ph type="title"/>
          </p:nvPr>
        </p:nvSpPr>
        <p:spPr/>
        <p:txBody>
          <a:bodyPr/>
          <a:lstStyle/>
          <a:p>
            <a:r>
              <a:rPr lang="zh-CN" altLang="en-US" dirty="0"/>
              <a:t>平台基础算子</a:t>
            </a:r>
            <a:r>
              <a:rPr lang="en-US" altLang="zh-CN" dirty="0"/>
              <a:t>——</a:t>
            </a:r>
            <a:r>
              <a:rPr lang="zh-CN" altLang="zh-CN" sz="2400" dirty="0"/>
              <a:t>图元算子</a:t>
            </a:r>
            <a:endParaRPr lang="zh-CN" altLang="en-US" sz="2400" dirty="0"/>
          </a:p>
        </p:txBody>
      </p:sp>
      <p:sp>
        <p:nvSpPr>
          <p:cNvPr id="8" name="矩形 7"/>
          <p:cNvSpPr/>
          <p:nvPr/>
        </p:nvSpPr>
        <p:spPr>
          <a:xfrm>
            <a:off x="533400" y="1698171"/>
            <a:ext cx="8229600" cy="386080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通用数据展示</a:t>
            </a:r>
            <a:endParaRPr lang="en-US" altLang="zh-CN" sz="2400" b="1" dirty="0" smtClean="0">
              <a:solidFill>
                <a:schemeClr val="tx1"/>
              </a:solidFill>
            </a:endParaRPr>
          </a:p>
        </p:txBody>
      </p:sp>
      <p:sp>
        <p:nvSpPr>
          <p:cNvPr id="6" name="矩形 5"/>
          <p:cNvSpPr/>
          <p:nvPr/>
        </p:nvSpPr>
        <p:spPr>
          <a:xfrm>
            <a:off x="769257" y="2162629"/>
            <a:ext cx="4542972"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smtClean="0"/>
              <a:t>基本展示功能</a:t>
            </a:r>
            <a:endParaRPr lang="zh-CN" altLang="en-US" sz="2000" dirty="0"/>
          </a:p>
        </p:txBody>
      </p:sp>
      <p:pic>
        <p:nvPicPr>
          <p:cNvPr id="7" name="图片 6" descr="黄老师PPT1-01"/>
          <p:cNvPicPr>
            <a:picLocks noChangeAspect="1"/>
          </p:cNvPicPr>
          <p:nvPr/>
        </p:nvPicPr>
        <p:blipFill>
          <a:blip r:embed="rId3" cstate="print"/>
          <a:stretch>
            <a:fillRect/>
          </a:stretch>
        </p:blipFill>
        <p:spPr>
          <a:xfrm>
            <a:off x="972004" y="2516071"/>
            <a:ext cx="4122511" cy="2842890"/>
          </a:xfrm>
          <a:prstGeom prst="rect">
            <a:avLst/>
          </a:prstGeom>
        </p:spPr>
      </p:pic>
      <p:sp>
        <p:nvSpPr>
          <p:cNvPr id="9" name="矩形 8"/>
          <p:cNvSpPr/>
          <p:nvPr/>
        </p:nvSpPr>
        <p:spPr>
          <a:xfrm>
            <a:off x="5653315" y="2162629"/>
            <a:ext cx="2852056"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a:t>交互式</a:t>
            </a:r>
            <a:r>
              <a:rPr lang="zh-CN" altLang="en-US" sz="2000" dirty="0" smtClean="0"/>
              <a:t>展示功能</a:t>
            </a:r>
            <a:endParaRPr lang="zh-CN" altLang="en-US" sz="2000" dirty="0"/>
          </a:p>
        </p:txBody>
      </p:sp>
      <p:sp>
        <p:nvSpPr>
          <p:cNvPr id="10" name="矩形 9"/>
          <p:cNvSpPr/>
          <p:nvPr/>
        </p:nvSpPr>
        <p:spPr>
          <a:xfrm>
            <a:off x="5998028" y="2699657"/>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筛选数据源分析</a:t>
            </a:r>
            <a:endParaRPr lang="zh-CN" altLang="en-US" sz="2000" dirty="0">
              <a:solidFill>
                <a:schemeClr val="tx1"/>
              </a:solidFill>
            </a:endParaRPr>
          </a:p>
        </p:txBody>
      </p:sp>
      <p:sp>
        <p:nvSpPr>
          <p:cNvPr id="11" name="矩形 10"/>
          <p:cNvSpPr/>
          <p:nvPr/>
        </p:nvSpPr>
        <p:spPr>
          <a:xfrm>
            <a:off x="5998027" y="4020445"/>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联动分析</a:t>
            </a:r>
            <a:endParaRPr lang="zh-CN" altLang="en-US" sz="2000" dirty="0">
              <a:solidFill>
                <a:schemeClr val="tx1"/>
              </a:solidFill>
            </a:endParaRPr>
          </a:p>
        </p:txBody>
      </p:sp>
    </p:spTree>
    <p:extLst>
      <p:ext uri="{BB962C8B-B14F-4D97-AF65-F5344CB8AC3E}">
        <p14:creationId xmlns:p14="http://schemas.microsoft.com/office/powerpoint/2010/main" val="3506343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a:t>
            </a:fld>
            <a:endParaRPr kumimoji="0" lang="zh-CN" dirty="0"/>
          </a:p>
        </p:txBody>
      </p:sp>
      <p:sp>
        <p:nvSpPr>
          <p:cNvPr id="4" name="标题 3"/>
          <p:cNvSpPr>
            <a:spLocks noGrp="1"/>
          </p:cNvSpPr>
          <p:nvPr>
            <p:ph type="title"/>
          </p:nvPr>
        </p:nvSpPr>
        <p:spPr/>
        <p:txBody>
          <a:bodyPr/>
          <a:lstStyle/>
          <a:p>
            <a:r>
              <a:rPr lang="zh-CN" altLang="en-US" dirty="0" smtClean="0"/>
              <a:t>为什么进行数据挖掘？业务观点</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2800" dirty="0" smtClean="0">
                <a:latin typeface="华文楷体" pitchFamily="2" charset="-122"/>
                <a:ea typeface="华文楷体" pitchFamily="2" charset="-122"/>
              </a:rPr>
              <a:t>业务中产生了大量的数据，这些数据存储在业务系统中却不能创造价值</a:t>
            </a:r>
            <a:endParaRPr lang="en-US" altLang="zh-CN" sz="28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客户信息数据</a:t>
            </a:r>
            <a:endParaRPr lang="en-US" altLang="zh-CN" sz="26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客户交易行为数据</a:t>
            </a:r>
            <a:endParaRPr lang="en-US" altLang="zh-CN" sz="26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客户反馈数据</a:t>
            </a:r>
            <a:endParaRPr lang="en-US" altLang="zh-CN" sz="26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网络数据</a:t>
            </a:r>
            <a:endParaRPr lang="en-US" altLang="zh-CN" sz="2600" dirty="0" smtClean="0">
              <a:latin typeface="华文楷体" pitchFamily="2" charset="-122"/>
              <a:ea typeface="华文楷体" pitchFamily="2" charset="-122"/>
            </a:endParaRPr>
          </a:p>
          <a:p>
            <a:pPr lvl="1"/>
            <a:r>
              <a:rPr lang="en-US" altLang="zh-CN" sz="2600" dirty="0" smtClean="0">
                <a:latin typeface="华文楷体" pitchFamily="2" charset="-122"/>
                <a:ea typeface="华文楷体" pitchFamily="2" charset="-122"/>
              </a:rPr>
              <a:t>… … </a:t>
            </a:r>
          </a:p>
          <a:p>
            <a:r>
              <a:rPr lang="zh-CN" altLang="en-US" sz="2800" dirty="0" smtClean="0">
                <a:latin typeface="华文楷体" pitchFamily="2" charset="-122"/>
                <a:ea typeface="华文楷体" pitchFamily="2" charset="-122"/>
              </a:rPr>
              <a:t>计算机变得越来越便宜、功能却越来越强大</a:t>
            </a:r>
            <a:endParaRPr lang="en-US" altLang="zh-CN" sz="2800" dirty="0" smtClean="0">
              <a:latin typeface="华文楷体" pitchFamily="2" charset="-122"/>
              <a:ea typeface="华文楷体" pitchFamily="2" charset="-122"/>
            </a:endParaRPr>
          </a:p>
          <a:p>
            <a:endParaRPr lang="en-US" altLang="zh-CN" sz="2800" dirty="0" smtClean="0">
              <a:latin typeface="华文楷体" pitchFamily="2" charset="-122"/>
              <a:ea typeface="华文楷体" pitchFamily="2" charset="-122"/>
            </a:endParaRPr>
          </a:p>
        </p:txBody>
      </p:sp>
      <p:pic>
        <p:nvPicPr>
          <p:cNvPr id="3" name="图片 2"/>
          <p:cNvPicPr>
            <a:picLocks noChangeAspect="1"/>
          </p:cNvPicPr>
          <p:nvPr/>
        </p:nvPicPr>
        <p:blipFill>
          <a:blip r:embed="rId3"/>
          <a:stretch>
            <a:fillRect/>
          </a:stretch>
        </p:blipFill>
        <p:spPr>
          <a:xfrm>
            <a:off x="5320325" y="1702152"/>
            <a:ext cx="2609524" cy="2276190"/>
          </a:xfrm>
          <a:prstGeom prst="rect">
            <a:avLst/>
          </a:prstGeom>
        </p:spPr>
      </p:pic>
    </p:spTree>
    <p:extLst>
      <p:ext uri="{BB962C8B-B14F-4D97-AF65-F5344CB8AC3E}">
        <p14:creationId xmlns:p14="http://schemas.microsoft.com/office/powerpoint/2010/main" val="3616206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什么是数据挖掘</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数据挖掘的应用简介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数据挖掘的过程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数据预处理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经典数据挖掘算法</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16975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31</a:t>
            </a:fld>
            <a:endParaRPr kumimoji="0" lang="zh-CN" dirty="0"/>
          </a:p>
        </p:txBody>
      </p:sp>
      <p:sp>
        <p:nvSpPr>
          <p:cNvPr id="3" name="内容占位符 2"/>
          <p:cNvSpPr>
            <a:spLocks noGrp="1"/>
          </p:cNvSpPr>
          <p:nvPr>
            <p:ph sz="quarter" idx="13"/>
          </p:nvPr>
        </p:nvSpPr>
        <p:spPr>
          <a:xfrm>
            <a:off x="609600" y="1057300"/>
            <a:ext cx="8153400" cy="4657699"/>
          </a:xfrm>
        </p:spPr>
        <p:txBody>
          <a:bodyPr>
            <a:normAutofit fontScale="92500" lnSpcReduction="10000"/>
          </a:bodyPr>
          <a:lstStyle/>
          <a:p>
            <a:r>
              <a:rPr lang="zh-CN" altLang="en-US" sz="3200" dirty="0" smtClean="0">
                <a:latin typeface="华文楷体" pitchFamily="2" charset="-122"/>
                <a:ea typeface="华文楷体" pitchFamily="2" charset="-122"/>
              </a:rPr>
              <a:t>“脏”数据的存在</a:t>
            </a:r>
            <a:endParaRPr lang="en-US" altLang="zh-CN" sz="3200" dirty="0" smtClean="0">
              <a:latin typeface="华文楷体" pitchFamily="2" charset="-122"/>
              <a:ea typeface="华文楷体" pitchFamily="2" charset="-122"/>
            </a:endParaRPr>
          </a:p>
          <a:p>
            <a:pPr lvl="1"/>
            <a:r>
              <a:rPr lang="zh-CN" altLang="en-US" sz="2600" dirty="0">
                <a:latin typeface="华文楷体" pitchFamily="2" charset="-122"/>
                <a:ea typeface="华文楷体" pitchFamily="2" charset="-122"/>
              </a:rPr>
              <a:t>不</a:t>
            </a:r>
            <a:r>
              <a:rPr lang="zh-CN" altLang="en-US" sz="2600" dirty="0" smtClean="0">
                <a:latin typeface="华文楷体" pitchFamily="2" charset="-122"/>
                <a:ea typeface="华文楷体" pitchFamily="2" charset="-122"/>
              </a:rPr>
              <a:t>完整性</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缺少感兴趣的属性</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感兴趣的属性缺少部分属性值</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仅仅包含聚合数据，没有详细数据</a:t>
            </a:r>
            <a:endParaRPr lang="en-US" altLang="zh-CN" sz="24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噪音数据</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数据中包含错误的信息</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存在部分偏离期望值的孤立点</a:t>
            </a:r>
            <a:endParaRPr lang="en-US" altLang="zh-CN" sz="24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不一致性</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数据结构的不一致性</a:t>
            </a:r>
            <a:endParaRPr lang="en-US" altLang="zh-CN" sz="2400" dirty="0" smtClean="0">
              <a:latin typeface="华文楷体" pitchFamily="2" charset="-122"/>
              <a:ea typeface="华文楷体" pitchFamily="2" charset="-122"/>
            </a:endParaRPr>
          </a:p>
          <a:p>
            <a:pPr lvl="2"/>
            <a:r>
              <a:rPr lang="en-US" altLang="zh-CN" sz="2400" dirty="0" smtClean="0">
                <a:latin typeface="华文楷体" pitchFamily="2" charset="-122"/>
                <a:ea typeface="华文楷体" pitchFamily="2" charset="-122"/>
              </a:rPr>
              <a:t>Label</a:t>
            </a:r>
            <a:r>
              <a:rPr lang="zh-CN" altLang="en-US" sz="2400" dirty="0" smtClean="0">
                <a:latin typeface="华文楷体" pitchFamily="2" charset="-122"/>
                <a:ea typeface="华文楷体" pitchFamily="2" charset="-122"/>
              </a:rPr>
              <a:t>的不一致性</a:t>
            </a:r>
            <a:endParaRPr lang="en-US" altLang="zh-CN" sz="2400" dirty="0" smtClean="0">
              <a:latin typeface="华文楷体" pitchFamily="2" charset="-122"/>
              <a:ea typeface="华文楷体" pitchFamily="2" charset="-122"/>
            </a:endParaRPr>
          </a:p>
          <a:p>
            <a:pPr lvl="2"/>
            <a:r>
              <a:rPr lang="zh-CN" altLang="en-US" sz="2400" dirty="0">
                <a:latin typeface="华文楷体" pitchFamily="2" charset="-122"/>
                <a:ea typeface="华文楷体" pitchFamily="2" charset="-122"/>
              </a:rPr>
              <a:t>数据</a:t>
            </a:r>
            <a:r>
              <a:rPr lang="zh-CN" altLang="en-US" sz="2400" dirty="0" smtClean="0">
                <a:latin typeface="华文楷体" pitchFamily="2" charset="-122"/>
                <a:ea typeface="华文楷体" pitchFamily="2" charset="-122"/>
              </a:rPr>
              <a:t>值的不一致性</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为什么需要数据预处理</a:t>
            </a:r>
            <a:endParaRPr lang="zh-CN" altLang="en-US" dirty="0"/>
          </a:p>
        </p:txBody>
      </p:sp>
    </p:spTree>
    <p:extLst>
      <p:ext uri="{BB962C8B-B14F-4D97-AF65-F5344CB8AC3E}">
        <p14:creationId xmlns:p14="http://schemas.microsoft.com/office/powerpoint/2010/main" val="3451176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32</a:t>
            </a:fld>
            <a:endParaRPr kumimoji="0" lang="zh-CN" dirty="0"/>
          </a:p>
        </p:txBody>
      </p:sp>
      <p:sp>
        <p:nvSpPr>
          <p:cNvPr id="3" name="内容占位符 2"/>
          <p:cNvSpPr>
            <a:spLocks noGrp="1"/>
          </p:cNvSpPr>
          <p:nvPr>
            <p:ph sz="quarter" idx="13"/>
          </p:nvPr>
        </p:nvSpPr>
        <p:spPr>
          <a:xfrm>
            <a:off x="609600" y="1057300"/>
            <a:ext cx="8153400" cy="4657699"/>
          </a:xfrm>
        </p:spPr>
        <p:txBody>
          <a:bodyPr>
            <a:normAutofit/>
          </a:bodyPr>
          <a:lstStyle/>
          <a:p>
            <a:r>
              <a:rPr lang="zh-CN" altLang="en-US" sz="3200" dirty="0" smtClean="0">
                <a:latin typeface="华文楷体" pitchFamily="2" charset="-122"/>
                <a:ea typeface="华文楷体" pitchFamily="2" charset="-122"/>
              </a:rPr>
              <a:t>数据源的多样性</a:t>
            </a:r>
            <a:endParaRPr lang="en-US" altLang="zh-CN" sz="32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关系数据库</a:t>
            </a:r>
            <a:endParaRPr lang="en-US" altLang="zh-CN" sz="26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多位数据库（</a:t>
            </a:r>
            <a:r>
              <a:rPr lang="en-US" altLang="zh-CN" sz="2600" dirty="0" smtClean="0">
                <a:latin typeface="华文楷体" pitchFamily="2" charset="-122"/>
                <a:ea typeface="华文楷体" pitchFamily="2" charset="-122"/>
              </a:rPr>
              <a:t>Data Cube</a:t>
            </a:r>
            <a:r>
              <a:rPr lang="zh-CN" altLang="en-US" sz="2600" dirty="0" smtClean="0">
                <a:latin typeface="华文楷体" pitchFamily="2" charset="-122"/>
                <a:ea typeface="华文楷体" pitchFamily="2" charset="-122"/>
              </a:rPr>
              <a:t>）</a:t>
            </a:r>
            <a:endParaRPr lang="en-US" altLang="zh-CN" sz="26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文档、文档数据库</a:t>
            </a:r>
            <a:endParaRPr lang="en-US" altLang="zh-CN" sz="26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原始海量数据不便挖掘</a:t>
            </a:r>
            <a:endParaRPr lang="en-US" altLang="zh-CN" sz="3200" dirty="0" smtClean="0">
              <a:latin typeface="华文楷体" pitchFamily="2" charset="-122"/>
              <a:ea typeface="华文楷体" pitchFamily="2" charset="-122"/>
            </a:endParaRPr>
          </a:p>
          <a:p>
            <a:pPr lvl="1"/>
            <a:r>
              <a:rPr lang="zh-CN" altLang="en-US" sz="3000" dirty="0" smtClean="0">
                <a:latin typeface="华文楷体" pitchFamily="2" charset="-122"/>
                <a:ea typeface="华文楷体" pitchFamily="2" charset="-122"/>
              </a:rPr>
              <a:t>数据约简（在获得相同或相似结果的前提下）</a:t>
            </a:r>
            <a:endParaRPr lang="en-US" altLang="zh-CN" sz="30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某些方法只适应于某类数据</a:t>
            </a:r>
            <a:endParaRPr lang="en-US" altLang="zh-CN" sz="3200" dirty="0" smtClean="0">
              <a:latin typeface="华文楷体" pitchFamily="2" charset="-122"/>
              <a:ea typeface="华文楷体" pitchFamily="2" charset="-122"/>
            </a:endParaRPr>
          </a:p>
          <a:p>
            <a:endParaRPr lang="en-US" altLang="zh-CN" sz="3200" dirty="0">
              <a:latin typeface="华文楷体" pitchFamily="2" charset="-122"/>
              <a:ea typeface="华文楷体" pitchFamily="2" charset="-122"/>
            </a:endParaRPr>
          </a:p>
          <a:p>
            <a:endParaRPr lang="en-US" altLang="zh-CN" sz="28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为什么需要数据预处理</a:t>
            </a:r>
            <a:endParaRPr lang="zh-CN" altLang="en-US" dirty="0"/>
          </a:p>
        </p:txBody>
      </p:sp>
    </p:spTree>
    <p:extLst>
      <p:ext uri="{BB962C8B-B14F-4D97-AF65-F5344CB8AC3E}">
        <p14:creationId xmlns:p14="http://schemas.microsoft.com/office/powerpoint/2010/main" val="24419972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33</a:t>
            </a:fld>
            <a:endParaRPr kumimoji="0" lang="zh-CN" dirty="0"/>
          </a:p>
        </p:txBody>
      </p:sp>
      <p:sp>
        <p:nvSpPr>
          <p:cNvPr id="4" name="标题 3"/>
          <p:cNvSpPr>
            <a:spLocks noGrp="1"/>
          </p:cNvSpPr>
          <p:nvPr>
            <p:ph type="title"/>
          </p:nvPr>
        </p:nvSpPr>
        <p:spPr/>
        <p:txBody>
          <a:bodyPr/>
          <a:lstStyle/>
          <a:p>
            <a:r>
              <a:rPr lang="zh-CN" altLang="en-US" dirty="0" smtClean="0"/>
              <a:t>数据处理</a:t>
            </a:r>
            <a:endParaRPr lang="zh-CN" altLang="en-US" dirty="0"/>
          </a:p>
        </p:txBody>
      </p:sp>
      <p:sp>
        <p:nvSpPr>
          <p:cNvPr id="5" name="内容占位符 4"/>
          <p:cNvSpPr>
            <a:spLocks noGrp="1"/>
          </p:cNvSpPr>
          <p:nvPr>
            <p:ph sz="quarter" idx="13"/>
          </p:nvPr>
        </p:nvSpPr>
        <p:spPr/>
        <p:txBody>
          <a:bodyPr/>
          <a:lstStyle/>
          <a:p>
            <a:endParaRPr lang="zh-CN" altLang="en-US"/>
          </a:p>
        </p:txBody>
      </p:sp>
      <p:graphicFrame>
        <p:nvGraphicFramePr>
          <p:cNvPr id="6" name="内容占位符 4"/>
          <p:cNvGraphicFramePr>
            <a:graphicFrameLocks/>
          </p:cNvGraphicFramePr>
          <p:nvPr>
            <p:extLst>
              <p:ext uri="{D42A27DB-BD31-4B8C-83A1-F6EECF244321}">
                <p14:modId xmlns:p14="http://schemas.microsoft.com/office/powerpoint/2010/main" val="2485682240"/>
              </p:ext>
            </p:extLst>
          </p:nvPr>
        </p:nvGraphicFramePr>
        <p:xfrm>
          <a:off x="619126" y="1127472"/>
          <a:ext cx="8124824" cy="4054127"/>
        </p:xfrm>
        <a:graphic>
          <a:graphicData uri="http://schemas.openxmlformats.org/drawingml/2006/table">
            <a:tbl>
              <a:tblPr/>
              <a:tblGrid>
                <a:gridCol w="1438274"/>
                <a:gridCol w="6686550"/>
              </a:tblGrid>
              <a:tr h="661217">
                <a:tc>
                  <a:txBody>
                    <a:bodyPr/>
                    <a:lstStyle/>
                    <a:p>
                      <a:pPr algn="l">
                        <a:spcAft>
                          <a:spcPts val="0"/>
                        </a:spcAft>
                      </a:pPr>
                      <a:r>
                        <a:rPr kumimoji="0" lang="zh-CN" altLang="zh-CN" sz="2800" b="1" kern="1200" dirty="0" smtClean="0">
                          <a:solidFill>
                            <a:schemeClr val="tx1"/>
                          </a:solidFill>
                          <a:latin typeface="+mn-lt"/>
                          <a:ea typeface="+mn-ea"/>
                          <a:cs typeface="+mn-cs"/>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800" b="1" kern="1200" dirty="0" smtClean="0">
                          <a:solidFill>
                            <a:schemeClr val="tx1"/>
                          </a:solidFill>
                          <a:latin typeface="+mn-lt"/>
                          <a:ea typeface="+mn-ea"/>
                          <a:cs typeface="+mn-cs"/>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946644">
                <a:tc>
                  <a:txBody>
                    <a:bodyPr/>
                    <a:lstStyle/>
                    <a:p>
                      <a:pPr algn="l">
                        <a:spcAft>
                          <a:spcPts val="0"/>
                        </a:spcAft>
                      </a:pPr>
                      <a:r>
                        <a:rPr kumimoji="0" lang="zh-CN" altLang="zh-CN" sz="2400" kern="1200" dirty="0" smtClean="0">
                          <a:solidFill>
                            <a:schemeClr val="tx1"/>
                          </a:solidFill>
                          <a:latin typeface="+mn-lt"/>
                          <a:ea typeface="+mn-ea"/>
                          <a:cs typeface="+mn-cs"/>
                        </a:rPr>
                        <a:t>数据清</a:t>
                      </a:r>
                      <a:r>
                        <a:rPr kumimoji="0" lang="zh-CN" altLang="en-US" sz="2400" kern="1200" dirty="0" smtClean="0">
                          <a:solidFill>
                            <a:schemeClr val="tx1"/>
                          </a:solidFill>
                          <a:latin typeface="+mn-lt"/>
                          <a:ea typeface="+mn-ea"/>
                          <a:cs typeface="+mn-cs"/>
                        </a:rPr>
                        <a:t>洗</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用来清除数据中的噪声，纠正不一致性</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24768">
                <a:tc>
                  <a:txBody>
                    <a:bodyPr/>
                    <a:lstStyle/>
                    <a:p>
                      <a:pPr algn="l">
                        <a:spcAft>
                          <a:spcPts val="0"/>
                        </a:spcAft>
                      </a:pPr>
                      <a:r>
                        <a:rPr kumimoji="0" lang="zh-CN" altLang="zh-CN" sz="2400" kern="1200" dirty="0" smtClean="0">
                          <a:solidFill>
                            <a:schemeClr val="tx1"/>
                          </a:solidFill>
                          <a:latin typeface="+mn-lt"/>
                          <a:ea typeface="+mn-ea"/>
                          <a:cs typeface="+mn-cs"/>
                        </a:rPr>
                        <a:t>数据集成</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将数据由多个数据源合并成一个一致的数据存储</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4908">
                <a:tc>
                  <a:txBody>
                    <a:bodyPr/>
                    <a:lstStyle/>
                    <a:p>
                      <a:pPr algn="l">
                        <a:spcAft>
                          <a:spcPts val="0"/>
                        </a:spcAft>
                      </a:pPr>
                      <a:r>
                        <a:rPr kumimoji="0" lang="zh-CN" altLang="zh-CN" sz="2400" kern="1200" dirty="0" smtClean="0">
                          <a:solidFill>
                            <a:schemeClr val="tx1"/>
                          </a:solidFill>
                          <a:latin typeface="+mn-lt"/>
                          <a:ea typeface="+mn-ea"/>
                          <a:cs typeface="+mn-cs"/>
                        </a:rPr>
                        <a:t>数据规约</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通过聚集、删除冗余特征或聚类等手段来降低数据的规模</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16590">
                <a:tc>
                  <a:txBody>
                    <a:bodyPr/>
                    <a:lstStyle/>
                    <a:p>
                      <a:pPr algn="l">
                        <a:spcAft>
                          <a:spcPts val="0"/>
                        </a:spcAft>
                      </a:pPr>
                      <a:r>
                        <a:rPr kumimoji="0" lang="zh-CN" altLang="zh-CN" sz="2400" kern="1200" dirty="0" smtClean="0">
                          <a:solidFill>
                            <a:schemeClr val="tx1"/>
                          </a:solidFill>
                          <a:latin typeface="+mn-lt"/>
                          <a:ea typeface="+mn-ea"/>
                          <a:cs typeface="+mn-cs"/>
                        </a:rPr>
                        <a:t>数据变换</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规范化数据，用来把数据压缩到较小的空间，如</a:t>
                      </a:r>
                      <a:r>
                        <a:rPr kumimoji="0" lang="en-US" altLang="zh-CN" sz="2400" kern="1200" dirty="0" smtClean="0">
                          <a:solidFill>
                            <a:schemeClr val="tx1"/>
                          </a:solidFill>
                          <a:latin typeface="+mn-lt"/>
                          <a:ea typeface="+mn-ea"/>
                          <a:cs typeface="+mn-cs"/>
                        </a:rPr>
                        <a:t>0.0</a:t>
                      </a:r>
                      <a:r>
                        <a:rPr kumimoji="0" lang="zh-CN" altLang="zh-CN" sz="2400" kern="1200" dirty="0" smtClean="0">
                          <a:solidFill>
                            <a:schemeClr val="tx1"/>
                          </a:solidFill>
                          <a:latin typeface="+mn-lt"/>
                          <a:ea typeface="+mn-ea"/>
                          <a:cs typeface="+mn-cs"/>
                        </a:rPr>
                        <a:t>到</a:t>
                      </a:r>
                      <a:r>
                        <a:rPr kumimoji="0" lang="en-US" altLang="zh-CN" sz="2400" kern="1200" dirty="0" smtClean="0">
                          <a:solidFill>
                            <a:schemeClr val="tx1"/>
                          </a:solidFill>
                          <a:latin typeface="+mn-lt"/>
                          <a:ea typeface="+mn-ea"/>
                          <a:cs typeface="+mn-cs"/>
                        </a:rPr>
                        <a:t>1.0</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34</a:t>
            </a:fld>
            <a:endParaRPr kumimoji="0" lang="zh-CN" dirty="0"/>
          </a:p>
        </p:txBody>
      </p:sp>
      <p:sp>
        <p:nvSpPr>
          <p:cNvPr id="3" name="内容占位符 2"/>
          <p:cNvSpPr>
            <a:spLocks noGrp="1"/>
          </p:cNvSpPr>
          <p:nvPr>
            <p:ph sz="quarter" idx="13"/>
          </p:nvPr>
        </p:nvSpPr>
        <p:spPr/>
        <p:txBody>
          <a:bodyPr>
            <a:normAutofit lnSpcReduction="10000"/>
          </a:bodyPr>
          <a:lstStyle/>
          <a:p>
            <a:r>
              <a:rPr lang="zh-CN" altLang="en-US" sz="3200" dirty="0" smtClean="0">
                <a:latin typeface="华文楷体" pitchFamily="2" charset="-122"/>
                <a:ea typeface="华文楷体" pitchFamily="2" charset="-122"/>
              </a:rPr>
              <a:t>忽略该记录</a:t>
            </a:r>
            <a:endParaRPr lang="en-US" altLang="zh-CN" sz="32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手工填入空缺值</a:t>
            </a:r>
            <a:endParaRPr lang="en-US" altLang="zh-CN" sz="3200" dirty="0" smtClean="0">
              <a:latin typeface="华文楷体" pitchFamily="2" charset="-122"/>
              <a:ea typeface="华文楷体" pitchFamily="2" charset="-122"/>
            </a:endParaRPr>
          </a:p>
          <a:p>
            <a:pPr lvl="1"/>
            <a:r>
              <a:rPr lang="zh-CN" altLang="en-US" sz="3000" dirty="0" smtClean="0">
                <a:latin typeface="华文楷体" pitchFamily="2" charset="-122"/>
                <a:ea typeface="华文楷体" pitchFamily="2" charset="-122"/>
              </a:rPr>
              <a:t>费时、可操作性差</a:t>
            </a:r>
            <a:endParaRPr lang="en-US" altLang="zh-CN" sz="30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缺失值填充</a:t>
            </a:r>
            <a:endParaRPr lang="en-US" altLang="zh-CN" sz="32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均值填充、中值填充、众数填充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临近点均值填充、临近点中值填充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线性插值填充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固定值填充</a:t>
            </a:r>
            <a:endParaRPr lang="en-US" altLang="zh-CN" sz="28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数据清洗</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35</a:t>
            </a:fld>
            <a:endParaRPr kumimoji="0" lang="zh-CN" dirty="0"/>
          </a:p>
        </p:txBody>
      </p:sp>
      <p:sp>
        <p:nvSpPr>
          <p:cNvPr id="3" name="内容占位符 2"/>
          <p:cNvSpPr>
            <a:spLocks noGrp="1"/>
          </p:cNvSpPr>
          <p:nvPr>
            <p:ph sz="quarter" idx="13"/>
          </p:nvPr>
        </p:nvSpPr>
        <p:spPr/>
        <p:txBody>
          <a:bodyPr>
            <a:normAutofit/>
          </a:bodyPr>
          <a:lstStyle/>
          <a:p>
            <a:r>
              <a:rPr lang="zh-CN" altLang="en-US" sz="3200" dirty="0" smtClean="0">
                <a:latin typeface="华文楷体" pitchFamily="2" charset="-122"/>
                <a:ea typeface="华文楷体" pitchFamily="2" charset="-122"/>
              </a:rPr>
              <a:t>噪声数据清理</a:t>
            </a:r>
            <a:endParaRPr lang="en-US" altLang="zh-CN" sz="32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分箱（数据分箱、时间顺序分箱、按时段分箱）</a:t>
            </a:r>
            <a:endParaRPr lang="en-US" altLang="zh-CN" sz="2800" dirty="0" smtClean="0">
              <a:latin typeface="华文楷体" pitchFamily="2" charset="-122"/>
              <a:ea typeface="华文楷体" pitchFamily="2" charset="-122"/>
            </a:endParaRPr>
          </a:p>
          <a:p>
            <a:pPr lvl="2"/>
            <a:r>
              <a:rPr lang="zh-CN" altLang="en-US" sz="2600" dirty="0" smtClean="0">
                <a:latin typeface="华文楷体" pitchFamily="2" charset="-122"/>
                <a:ea typeface="华文楷体" pitchFamily="2" charset="-122"/>
              </a:rPr>
              <a:t>分箱方法：等深、等宽、用户自定义</a:t>
            </a:r>
            <a:endParaRPr lang="en-US" altLang="zh-CN" sz="2600" dirty="0" smtClean="0">
              <a:latin typeface="华文楷体" pitchFamily="2" charset="-122"/>
              <a:ea typeface="华文楷体" pitchFamily="2" charset="-122"/>
            </a:endParaRPr>
          </a:p>
          <a:p>
            <a:pPr lvl="2"/>
            <a:r>
              <a:rPr lang="zh-CN" altLang="en-US" sz="2600" dirty="0" smtClean="0">
                <a:latin typeface="华文楷体" pitchFamily="2" charset="-122"/>
                <a:ea typeface="华文楷体" pitchFamily="2" charset="-122"/>
              </a:rPr>
              <a:t>平滑处理：均值平滑、中值平滑、箱边界平滑</a:t>
            </a:r>
            <a:endParaRPr lang="en-US" altLang="zh-CN" sz="26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基于</a:t>
            </a:r>
            <a:r>
              <a:rPr lang="zh-CN" altLang="en-US" sz="2800" dirty="0" smtClean="0">
                <a:latin typeface="华文楷体" pitchFamily="2" charset="-122"/>
                <a:ea typeface="华文楷体" pitchFamily="2" charset="-122"/>
              </a:rPr>
              <a:t>线性回归的平滑处理</a:t>
            </a:r>
            <a:endParaRPr lang="en-US" altLang="zh-CN" sz="2800" dirty="0" smtClean="0">
              <a:latin typeface="华文楷体" pitchFamily="2" charset="-122"/>
              <a:ea typeface="华文楷体" pitchFamily="2" charset="-122"/>
            </a:endParaRPr>
          </a:p>
          <a:p>
            <a:pPr lvl="1"/>
            <a:endParaRPr lang="en-US" altLang="zh-CN" sz="2800" dirty="0" smtClean="0">
              <a:latin typeface="华文楷体" pitchFamily="2" charset="-122"/>
              <a:ea typeface="华文楷体" pitchFamily="2" charset="-122"/>
            </a:endParaRPr>
          </a:p>
          <a:p>
            <a:pPr lvl="1"/>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基于聚类分析的平滑处理</a:t>
            </a:r>
            <a:endParaRPr lang="en-US" altLang="zh-CN" sz="28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数据清洗</a:t>
            </a:r>
            <a:endParaRPr lang="zh-CN" altLang="en-US" dirty="0"/>
          </a:p>
        </p:txBody>
      </p:sp>
      <p:pic>
        <p:nvPicPr>
          <p:cNvPr id="5" name="图片 4"/>
          <p:cNvPicPr>
            <a:picLocks noChangeAspect="1"/>
          </p:cNvPicPr>
          <p:nvPr/>
        </p:nvPicPr>
        <p:blipFill>
          <a:blip r:embed="rId3"/>
          <a:stretch>
            <a:fillRect/>
          </a:stretch>
        </p:blipFill>
        <p:spPr>
          <a:xfrm>
            <a:off x="6161238" y="4498384"/>
            <a:ext cx="1571429" cy="1142857"/>
          </a:xfrm>
          <a:prstGeom prst="rect">
            <a:avLst/>
          </a:prstGeom>
        </p:spPr>
      </p:pic>
      <p:pic>
        <p:nvPicPr>
          <p:cNvPr id="6" name="图片 5"/>
          <p:cNvPicPr>
            <a:picLocks noChangeAspect="1"/>
          </p:cNvPicPr>
          <p:nvPr/>
        </p:nvPicPr>
        <p:blipFill>
          <a:blip r:embed="rId4"/>
          <a:stretch>
            <a:fillRect/>
          </a:stretch>
        </p:blipFill>
        <p:spPr>
          <a:xfrm>
            <a:off x="6132668" y="3100401"/>
            <a:ext cx="1628571" cy="104761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36</a:t>
            </a:fld>
            <a:endParaRPr kumimoji="0" lang="zh-CN" dirty="0"/>
          </a:p>
        </p:txBody>
      </p:sp>
      <p:sp>
        <p:nvSpPr>
          <p:cNvPr id="3" name="内容占位符 2"/>
          <p:cNvSpPr>
            <a:spLocks noGrp="1"/>
          </p:cNvSpPr>
          <p:nvPr>
            <p:ph sz="quarter" idx="13"/>
          </p:nvPr>
        </p:nvSpPr>
        <p:spPr/>
        <p:txBody>
          <a:bodyPr>
            <a:normAutofit/>
          </a:bodyPr>
          <a:lstStyle/>
          <a:p>
            <a:r>
              <a:rPr lang="zh-CN" altLang="en-US" sz="2600" dirty="0" smtClean="0">
                <a:latin typeface="华文楷体" pitchFamily="2" charset="-122"/>
                <a:ea typeface="华文楷体" pitchFamily="2" charset="-122"/>
              </a:rPr>
              <a:t>数据集成的概念</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将多个数据源中的数据结合起来存放在一个一致的数据存储中</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数据集成的内容</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冗余数据的处理</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检测和解决数值冲突</a:t>
            </a:r>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数据集成</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37</a:t>
            </a:fld>
            <a:endParaRPr kumimoji="0" lang="zh-CN" dirty="0"/>
          </a:p>
        </p:txBody>
      </p:sp>
      <p:sp>
        <p:nvSpPr>
          <p:cNvPr id="3" name="内容占位符 2"/>
          <p:cNvSpPr>
            <a:spLocks noGrp="1"/>
          </p:cNvSpPr>
          <p:nvPr>
            <p:ph sz="quarter" idx="13"/>
          </p:nvPr>
        </p:nvSpPr>
        <p:spPr/>
        <p:txBody>
          <a:bodyPr>
            <a:normAutofit/>
          </a:bodyPr>
          <a:lstStyle/>
          <a:p>
            <a:r>
              <a:rPr lang="zh-CN" altLang="en-US" sz="2400" dirty="0" smtClean="0">
                <a:latin typeface="华文楷体" pitchFamily="2" charset="-122"/>
                <a:ea typeface="华文楷体" pitchFamily="2" charset="-122"/>
              </a:rPr>
              <a:t>数据仓库中可能存在</a:t>
            </a:r>
            <a:r>
              <a:rPr lang="en-US" altLang="zh-CN" sz="2400" dirty="0" smtClean="0">
                <a:latin typeface="华文楷体" pitchFamily="2" charset="-122"/>
                <a:ea typeface="华文楷体" pitchFamily="2" charset="-122"/>
              </a:rPr>
              <a:t>TB</a:t>
            </a:r>
            <a:r>
              <a:rPr lang="zh-CN" altLang="en-US" sz="2400" dirty="0" smtClean="0">
                <a:latin typeface="华文楷体" pitchFamily="2" charset="-122"/>
                <a:ea typeface="华文楷体" pitchFamily="2" charset="-122"/>
              </a:rPr>
              <a:t>级的数据，需要大量时间来完成整个数据挖掘</a:t>
            </a:r>
            <a:endParaRPr lang="en-US" altLang="zh-CN" sz="2400" dirty="0" smtClean="0">
              <a:latin typeface="华文楷体" pitchFamily="2" charset="-122"/>
              <a:ea typeface="华文楷体" pitchFamily="2" charset="-122"/>
            </a:endParaRPr>
          </a:p>
          <a:p>
            <a:r>
              <a:rPr lang="zh-CN" altLang="en-US" sz="2400" dirty="0" smtClean="0">
                <a:latin typeface="华文楷体" pitchFamily="2" charset="-122"/>
                <a:ea typeface="华文楷体" pitchFamily="2" charset="-122"/>
              </a:rPr>
              <a:t>数据规约是在可能获得相同或相似结果的前提下，对数据容量进行有效的缩减</a:t>
            </a:r>
            <a:endParaRPr lang="en-US" altLang="zh-CN" sz="2400" dirty="0" smtClean="0">
              <a:latin typeface="华文楷体" pitchFamily="2" charset="-122"/>
              <a:ea typeface="华文楷体" pitchFamily="2" charset="-122"/>
            </a:endParaRPr>
          </a:p>
          <a:p>
            <a:pPr lvl="1"/>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数据规约</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38</a:t>
            </a:fld>
            <a:endParaRPr kumimoji="0" lang="zh-CN" dirty="0"/>
          </a:p>
        </p:txBody>
      </p:sp>
      <p:sp>
        <p:nvSpPr>
          <p:cNvPr id="3" name="内容占位符 2"/>
          <p:cNvSpPr>
            <a:spLocks noGrp="1"/>
          </p:cNvSpPr>
          <p:nvPr>
            <p:ph sz="quarter" idx="13"/>
          </p:nvPr>
        </p:nvSpPr>
        <p:spPr/>
        <p:txBody>
          <a:bodyPr>
            <a:normAutofit/>
          </a:bodyPr>
          <a:lstStyle/>
          <a:p>
            <a:r>
              <a:rPr lang="zh-CN" altLang="en-US" sz="2600" dirty="0" smtClean="0">
                <a:latin typeface="华文楷体" pitchFamily="2" charset="-122"/>
                <a:ea typeface="华文楷体" pitchFamily="2" charset="-122"/>
              </a:rPr>
              <a:t>维规约：数据降维</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主成分分析</a:t>
            </a:r>
            <a:r>
              <a:rPr lang="en-US" altLang="zh-CN" sz="2400" dirty="0" smtClean="0">
                <a:latin typeface="华文楷体" pitchFamily="2" charset="-122"/>
                <a:ea typeface="华文楷体" pitchFamily="2" charset="-122"/>
              </a:rPr>
              <a:t>PCA</a:t>
            </a:r>
          </a:p>
          <a:p>
            <a:pPr lvl="1"/>
            <a:r>
              <a:rPr lang="zh-CN" altLang="en-US" sz="2400" dirty="0" smtClean="0">
                <a:latin typeface="华文楷体" pitchFamily="2" charset="-122"/>
                <a:ea typeface="华文楷体" pitchFamily="2" charset="-122"/>
              </a:rPr>
              <a:t>奇异值分解</a:t>
            </a:r>
            <a:r>
              <a:rPr lang="en-US" altLang="zh-CN" sz="2400" dirty="0" smtClean="0">
                <a:latin typeface="华文楷体" pitchFamily="2" charset="-122"/>
                <a:ea typeface="华文楷体" pitchFamily="2" charset="-122"/>
              </a:rPr>
              <a:t>SVD</a:t>
            </a:r>
          </a:p>
          <a:p>
            <a:r>
              <a:rPr lang="zh-CN" altLang="en-US" sz="2600" dirty="0" smtClean="0">
                <a:latin typeface="华文楷体" pitchFamily="2" charset="-122"/>
                <a:ea typeface="华文楷体" pitchFamily="2" charset="-122"/>
              </a:rPr>
              <a:t>数量规约</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回归</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聚类</a:t>
            </a:r>
            <a:endParaRPr lang="en-US" altLang="zh-CN" sz="2400" dirty="0" smtClean="0">
              <a:latin typeface="华文楷体" pitchFamily="2" charset="-122"/>
              <a:ea typeface="华文楷体" pitchFamily="2" charset="-122"/>
            </a:endParaRPr>
          </a:p>
          <a:p>
            <a:pPr lvl="1"/>
            <a:r>
              <a:rPr lang="zh-CN" altLang="en-US" sz="2400" smtClean="0">
                <a:latin typeface="华文楷体" pitchFamily="2" charset="-122"/>
                <a:ea typeface="华文楷体" pitchFamily="2" charset="-122"/>
              </a:rPr>
              <a:t>抽样</a:t>
            </a:r>
            <a:endParaRPr lang="en-US" altLang="zh-CN" sz="2400" dirty="0" smtClean="0">
              <a:latin typeface="华文楷体" pitchFamily="2" charset="-122"/>
              <a:ea typeface="华文楷体" pitchFamily="2" charset="-122"/>
            </a:endParaRPr>
          </a:p>
          <a:p>
            <a:pPr lvl="1"/>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数据规约</a:t>
            </a:r>
            <a:endParaRPr lang="zh-CN" altLang="en-US" dirty="0"/>
          </a:p>
        </p:txBody>
      </p:sp>
    </p:spTree>
    <p:extLst>
      <p:ext uri="{BB962C8B-B14F-4D97-AF65-F5344CB8AC3E}">
        <p14:creationId xmlns:p14="http://schemas.microsoft.com/office/powerpoint/2010/main" val="16488149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39</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数据规范化</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最小最大规范化、</a:t>
            </a:r>
            <a:r>
              <a:rPr lang="en-US" altLang="zh-CN" sz="2400" dirty="0" smtClean="0"/>
              <a:t> </a:t>
            </a:r>
            <a:r>
              <a:rPr lang="en-US" altLang="zh-CN" sz="2400" dirty="0" smtClean="0">
                <a:latin typeface="华文楷体" pitchFamily="2" charset="-122"/>
                <a:ea typeface="华文楷体" pitchFamily="2" charset="-122"/>
              </a:rPr>
              <a:t>Z</a:t>
            </a:r>
            <a:r>
              <a:rPr lang="zh-CN" altLang="zh-CN" sz="2400" dirty="0" smtClean="0">
                <a:latin typeface="华文楷体" pitchFamily="2" charset="-122"/>
                <a:ea typeface="华文楷体" pitchFamily="2" charset="-122"/>
              </a:rPr>
              <a:t>分数规范化</a:t>
            </a:r>
            <a:r>
              <a:rPr lang="zh-CN" altLang="en-US" sz="2400" dirty="0" smtClean="0">
                <a:latin typeface="华文楷体" pitchFamily="2" charset="-122"/>
                <a:ea typeface="华文楷体" pitchFamily="2" charset="-122"/>
              </a:rPr>
              <a:t>、</a:t>
            </a:r>
            <a:r>
              <a:rPr lang="zh-CN" altLang="zh-CN" sz="2400" dirty="0" smtClean="0">
                <a:latin typeface="华文楷体" pitchFamily="2" charset="-122"/>
                <a:ea typeface="华文楷体" pitchFamily="2" charset="-122"/>
              </a:rPr>
              <a:t>按小数定标规范化</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数据离散化</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分箱、聚类</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属性构造</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由给定的属性构造并增添新的属性</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数据变换</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a:t>
            </a:fld>
            <a:endParaRPr kumimoji="0" lang="zh-CN" dirty="0"/>
          </a:p>
        </p:txBody>
      </p:sp>
      <p:sp>
        <p:nvSpPr>
          <p:cNvPr id="4" name="标题 3"/>
          <p:cNvSpPr>
            <a:spLocks noGrp="1"/>
          </p:cNvSpPr>
          <p:nvPr>
            <p:ph type="title"/>
          </p:nvPr>
        </p:nvSpPr>
        <p:spPr/>
        <p:txBody>
          <a:bodyPr/>
          <a:lstStyle/>
          <a:p>
            <a:r>
              <a:rPr lang="zh-CN" altLang="en-US" dirty="0" smtClean="0"/>
              <a:t>为什么进行数据挖掘？技术观点</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4</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2800" dirty="0" smtClean="0">
                <a:latin typeface="华文楷体" pitchFamily="2" charset="-122"/>
                <a:ea typeface="华文楷体" pitchFamily="2" charset="-122"/>
              </a:rPr>
              <a:t>业务中的数据量呈现指数增长（</a:t>
            </a:r>
            <a:r>
              <a:rPr lang="en-US" altLang="zh-CN" sz="2800" dirty="0" smtClean="0">
                <a:latin typeface="华文楷体" pitchFamily="2" charset="-122"/>
                <a:ea typeface="华文楷体" pitchFamily="2" charset="-122"/>
              </a:rPr>
              <a:t>GB/</a:t>
            </a:r>
            <a:r>
              <a:rPr lang="zh-CN" altLang="en-US" sz="2800" dirty="0" smtClean="0">
                <a:latin typeface="华文楷体" pitchFamily="2" charset="-122"/>
                <a:ea typeface="华文楷体" pitchFamily="2" charset="-122"/>
              </a:rPr>
              <a:t>小时）</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传统技术难以从这些大量数据中发现有价值的规律</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数据挖掘可以帮助我们从大量数据中发现有价值的规律</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2628619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什么是数据挖掘</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数据挖掘的应用简介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数据挖掘的过程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数据预处理</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经典数据挖掘算法</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253737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41</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数据挖掘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 name="Picture 1"/>
          <p:cNvPicPr>
            <a:picLocks noChangeAspect="1" noChangeArrowheads="1"/>
          </p:cNvPicPr>
          <p:nvPr/>
        </p:nvPicPr>
        <p:blipFill>
          <a:blip r:embed="rId2" cstate="print"/>
          <a:srcRect/>
          <a:stretch>
            <a:fillRect/>
          </a:stretch>
        </p:blipFill>
        <p:spPr bwMode="auto">
          <a:xfrm>
            <a:off x="1136240" y="1074542"/>
            <a:ext cx="6650599" cy="444313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42</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有监督学习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TextBox 4"/>
          <p:cNvSpPr txBox="1"/>
          <p:nvPr/>
        </p:nvSpPr>
        <p:spPr>
          <a:xfrm>
            <a:off x="274629" y="1277091"/>
            <a:ext cx="8113595" cy="4185761"/>
          </a:xfrm>
          <a:prstGeom prst="rect">
            <a:avLst/>
          </a:prstGeom>
          <a:noFill/>
        </p:spPr>
        <p:txBody>
          <a:bodyPr wrap="square" rtlCol="0">
            <a:spAutoFit/>
          </a:bodyPr>
          <a:lstStyle/>
          <a:p>
            <a:pPr>
              <a:buFont typeface="Wingdings" pitchFamily="2" charset="2"/>
              <a:buChar char="Ø"/>
            </a:pPr>
            <a:endParaRPr lang="en-US" altLang="zh-CN" sz="1400" dirty="0" smtClean="0"/>
          </a:p>
          <a:p>
            <a:r>
              <a:rPr lang="zh-CN" altLang="en-US" sz="1400" dirty="0" smtClean="0"/>
              <a:t>监督式学习（</a:t>
            </a:r>
            <a:r>
              <a:rPr lang="en-US" altLang="zh-CN" sz="1400" dirty="0" smtClean="0"/>
              <a:t>Supervised learning</a:t>
            </a:r>
            <a:r>
              <a:rPr lang="zh-CN" altLang="en-US" sz="1400" dirty="0" smtClean="0"/>
              <a:t>），是一个机器学习中的方法，可以由训练资料中学到或建立一个模式（ </a:t>
            </a:r>
            <a:r>
              <a:rPr lang="en-US" altLang="zh-CN" sz="1400" dirty="0" smtClean="0"/>
              <a:t>learning model</a:t>
            </a:r>
            <a:r>
              <a:rPr lang="zh-CN" altLang="en-US" sz="1400" dirty="0" smtClean="0"/>
              <a:t>），并依此模式推测新的实例。训练资料是由输入物件（通常是向量）和预期输出所组成。函数的输出可以是一个连续的值（称为回归分析），或是预测一个分类标签（称作分类）</a:t>
            </a:r>
            <a:endParaRPr lang="en-US" altLang="zh-CN" sz="1400" dirty="0" smtClean="0"/>
          </a:p>
          <a:p>
            <a:pPr>
              <a:buFont typeface="Wingdings" pitchFamily="2" charset="2"/>
              <a:buChar char="Ø"/>
            </a:pP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en-US" altLang="zh-CN" sz="1400" dirty="0" smtClean="0"/>
              <a:t>K-</a:t>
            </a:r>
            <a:r>
              <a:rPr lang="zh-CN" altLang="en-US" sz="1400" dirty="0" smtClean="0"/>
              <a:t>邻近算法（</a:t>
            </a:r>
            <a:r>
              <a:rPr lang="en-US" altLang="zh-CN" sz="1400" dirty="0" smtClean="0"/>
              <a:t> </a:t>
            </a:r>
            <a:r>
              <a:rPr lang="en-US" altLang="zh-CN" sz="1400" dirty="0" err="1" smtClean="0"/>
              <a:t>kNN</a:t>
            </a:r>
            <a:r>
              <a:rPr lang="en-US" altLang="zh-CN" sz="1400" dirty="0" smtClean="0"/>
              <a:t>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朴素贝叶斯分类器（</a:t>
            </a:r>
            <a:r>
              <a:rPr lang="en-US" altLang="zh-CN" sz="1400" dirty="0" smtClean="0"/>
              <a:t>NB</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线性回归，岭回归，</a:t>
            </a:r>
            <a:r>
              <a:rPr lang="en-US" altLang="zh-CN" sz="1400" dirty="0" smtClean="0"/>
              <a:t>Lasso</a:t>
            </a:r>
            <a:r>
              <a:rPr lang="zh-CN" altLang="en-US" sz="1400" dirty="0" smtClean="0"/>
              <a:t>回归，逻辑回归</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感知机，支持向量机（</a:t>
            </a:r>
            <a:r>
              <a:rPr lang="en-US" altLang="zh-CN" sz="1400" dirty="0" smtClean="0"/>
              <a:t> SVM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决策树系列：</a:t>
            </a:r>
            <a:r>
              <a:rPr lang="en-US" altLang="zh-CN" sz="1400" dirty="0" smtClean="0"/>
              <a:t>ID3</a:t>
            </a:r>
            <a:r>
              <a:rPr lang="zh-CN" altLang="en-US" sz="1400" dirty="0" smtClean="0"/>
              <a:t>，</a:t>
            </a:r>
            <a:r>
              <a:rPr lang="en-US" altLang="zh-CN" sz="1400" dirty="0" smtClean="0"/>
              <a:t>C4.5</a:t>
            </a:r>
            <a:r>
              <a:rPr lang="zh-CN" altLang="en-US" sz="1400" dirty="0" smtClean="0"/>
              <a:t>，分类回归树（</a:t>
            </a:r>
            <a:r>
              <a:rPr lang="en-US" altLang="zh-CN" sz="1400" dirty="0" smtClean="0"/>
              <a:t> CART </a:t>
            </a:r>
            <a:r>
              <a:rPr lang="zh-CN" altLang="en-US" sz="1400" dirty="0" smtClean="0"/>
              <a:t>），随机森林（</a:t>
            </a:r>
            <a:r>
              <a:rPr lang="en-US" altLang="zh-CN" sz="1400" dirty="0" smtClean="0"/>
              <a:t> RF </a:t>
            </a:r>
            <a:r>
              <a:rPr lang="zh-CN" altLang="en-US" sz="1400" dirty="0" smtClean="0"/>
              <a:t>）</a:t>
            </a:r>
            <a:endParaRPr lang="en-US" altLang="zh-CN" sz="1400" dirty="0" smtClean="0"/>
          </a:p>
          <a:p>
            <a:endParaRPr lang="en-US" altLang="zh-CN" sz="1400" dirty="0" smtClean="0"/>
          </a:p>
          <a:p>
            <a:pPr>
              <a:buFont typeface="Wingdings" pitchFamily="2" charset="2"/>
              <a:buChar char="Ø"/>
            </a:pPr>
            <a:r>
              <a:rPr lang="zh-CN" altLang="en-US" sz="1400" dirty="0" smtClean="0"/>
              <a:t>神经网络：自编码器（</a:t>
            </a:r>
            <a:r>
              <a:rPr lang="en-US" altLang="zh-CN" sz="1400" dirty="0" smtClean="0"/>
              <a:t> </a:t>
            </a:r>
            <a:r>
              <a:rPr lang="en-US" altLang="zh-CN" sz="1400" dirty="0" err="1" smtClean="0"/>
              <a:t>AutoEncoder</a:t>
            </a:r>
            <a:r>
              <a:rPr lang="en-US" altLang="zh-CN" sz="1400" dirty="0" smtClean="0"/>
              <a:t> </a:t>
            </a:r>
            <a:r>
              <a:rPr lang="zh-CN" altLang="en-US" sz="1400" dirty="0" smtClean="0"/>
              <a:t>），卷积神经网络（</a:t>
            </a:r>
            <a:r>
              <a:rPr lang="en-US" altLang="zh-CN" sz="1400" dirty="0" smtClean="0"/>
              <a:t> CNN </a:t>
            </a:r>
            <a:r>
              <a:rPr lang="zh-CN" altLang="en-US" sz="1400" dirty="0" smtClean="0"/>
              <a:t>），循环神经网络（</a:t>
            </a:r>
            <a:r>
              <a:rPr lang="en-US" altLang="zh-CN" sz="1400" dirty="0" smtClean="0"/>
              <a:t> RNN </a:t>
            </a:r>
            <a:r>
              <a:rPr lang="zh-CN" altLang="en-US" sz="1400" dirty="0" smtClean="0"/>
              <a:t>）</a:t>
            </a:r>
            <a:endParaRPr lang="en-US" altLang="zh-CN" sz="1400" dirty="0" smtClean="0"/>
          </a:p>
          <a:p>
            <a:endParaRPr lang="en-US" altLang="zh-CN" sz="1400" dirty="0" smtClean="0"/>
          </a:p>
          <a:p>
            <a:pPr>
              <a:buFont typeface="Wingdings" pitchFamily="2" charset="2"/>
              <a:buChar char="Ø"/>
            </a:pP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43</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无监督学习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211632"/>
            <a:ext cx="8626414" cy="3754874"/>
          </a:xfrm>
          <a:prstGeom prst="rect">
            <a:avLst/>
          </a:prstGeom>
        </p:spPr>
        <p:txBody>
          <a:bodyPr wrap="square">
            <a:spAutoFit/>
          </a:bodyPr>
          <a:lstStyle/>
          <a:p>
            <a:pPr>
              <a:buFont typeface="Wingdings" pitchFamily="2" charset="2"/>
              <a:buChar char="Ø"/>
            </a:pPr>
            <a:endParaRPr lang="en-US" altLang="zh-CN" sz="1400" dirty="0" smtClean="0"/>
          </a:p>
          <a:p>
            <a:pPr>
              <a:buFont typeface="Wingdings" pitchFamily="2" charset="2"/>
              <a:buChar char="Ø"/>
            </a:pPr>
            <a:r>
              <a:rPr lang="zh-CN" altLang="en-US" sz="1400" dirty="0" smtClean="0"/>
              <a:t>无监督式学习</a:t>
            </a:r>
            <a:r>
              <a:rPr lang="en-US" altLang="zh-CN" sz="1400" dirty="0" smtClean="0"/>
              <a:t>(Unsupervised Learning )</a:t>
            </a:r>
            <a:r>
              <a:rPr lang="zh-CN" altLang="en-US" sz="1400" dirty="0" smtClean="0"/>
              <a:t> ，其目的是去对原始资料进行分类，以便了解资料内部结构。有别于监督式学习网络，无监督式学习网络在学习时并不知道其分类结果是否正确，亦即没有受到监督式增强</a:t>
            </a:r>
            <a:r>
              <a:rPr lang="en-US" altLang="zh-CN" sz="1400" dirty="0" smtClean="0"/>
              <a:t>(</a:t>
            </a:r>
            <a:r>
              <a:rPr lang="zh-CN" altLang="en-US" sz="1400" dirty="0" smtClean="0"/>
              <a:t>告诉它何种学习是正确的</a:t>
            </a:r>
            <a:r>
              <a:rPr lang="en-US" altLang="zh-CN" sz="1400" dirty="0" smtClean="0"/>
              <a:t>)</a:t>
            </a:r>
            <a:r>
              <a:rPr lang="zh-CN" altLang="en-US" sz="1400" dirty="0" smtClean="0"/>
              <a:t>。其特点是仅对此种网络提供输入范例，而它会自动从这些范例中找出其潜在类别规则。无监督学习里典型的例子就是聚类和关联规则。</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r>
              <a:rPr lang="zh-CN" altLang="en-US" sz="1400" dirty="0" smtClean="0"/>
              <a:t>聚类：</a:t>
            </a:r>
            <a:r>
              <a:rPr lang="en-US" altLang="zh-CN" sz="1400" dirty="0" err="1" smtClean="0"/>
              <a:t>Kmeans</a:t>
            </a:r>
            <a:r>
              <a:rPr lang="zh-CN" altLang="en-US" sz="1400" dirty="0" smtClean="0"/>
              <a:t>，</a:t>
            </a:r>
            <a:r>
              <a:rPr lang="en-US" altLang="zh-CN" sz="1400" dirty="0" smtClean="0"/>
              <a:t>K-</a:t>
            </a:r>
            <a:r>
              <a:rPr lang="en-US" altLang="zh-CN" sz="1400" dirty="0" err="1" smtClean="0"/>
              <a:t>Medoids</a:t>
            </a:r>
            <a:r>
              <a:rPr lang="zh-CN" altLang="en-US" sz="1400" dirty="0" smtClean="0"/>
              <a:t>，</a:t>
            </a:r>
            <a:r>
              <a:rPr lang="en-US" altLang="zh-CN" sz="1400" dirty="0" smtClean="0"/>
              <a:t>Bisecting-</a:t>
            </a:r>
            <a:r>
              <a:rPr lang="en-US" altLang="zh-CN" sz="1400" dirty="0" err="1" smtClean="0"/>
              <a:t>Kmeans</a:t>
            </a:r>
            <a:r>
              <a:rPr lang="zh-CN" altLang="en-US" sz="1400" dirty="0" smtClean="0"/>
              <a:t>，</a:t>
            </a:r>
            <a:r>
              <a:rPr lang="en-US" altLang="zh-CN" sz="1400" dirty="0" smtClean="0"/>
              <a:t>Mean-shift</a:t>
            </a:r>
            <a:r>
              <a:rPr lang="zh-CN" altLang="en-US" sz="1400" dirty="0" smtClean="0"/>
              <a:t>，</a:t>
            </a:r>
            <a:r>
              <a:rPr lang="en-US" altLang="zh-CN" sz="1400" dirty="0" smtClean="0"/>
              <a:t>DBSCAN</a:t>
            </a:r>
            <a:r>
              <a:rPr lang="zh-CN" altLang="en-US" sz="1400" dirty="0" smtClean="0"/>
              <a:t>，</a:t>
            </a:r>
            <a:r>
              <a:rPr lang="en-US" altLang="zh-CN" sz="1400" dirty="0" smtClean="0"/>
              <a:t>PIC</a:t>
            </a:r>
            <a:r>
              <a:rPr lang="zh-CN" altLang="en-US" sz="1400" dirty="0" smtClean="0"/>
              <a:t>，</a:t>
            </a:r>
            <a:r>
              <a:rPr lang="en-US" altLang="zh-CN" sz="1400" dirty="0" smtClean="0"/>
              <a:t>GMM</a:t>
            </a:r>
          </a:p>
          <a:p>
            <a:pPr>
              <a:buFont typeface="Wingdings" pitchFamily="2" charset="2"/>
              <a:buChar char="Ø"/>
            </a:pPr>
            <a:endParaRPr lang="en-US" altLang="zh-CN" sz="1400" dirty="0" smtClean="0"/>
          </a:p>
          <a:p>
            <a:pPr>
              <a:buFont typeface="Wingdings" pitchFamily="2" charset="2"/>
              <a:buChar char="Ø"/>
            </a:pPr>
            <a:r>
              <a:rPr lang="zh-CN" altLang="en-US" sz="1400" dirty="0" smtClean="0"/>
              <a:t>频繁项集：</a:t>
            </a:r>
            <a:r>
              <a:rPr lang="en-US" altLang="zh-CN" sz="1400" dirty="0" err="1" smtClean="0"/>
              <a:t>Apriori</a:t>
            </a:r>
            <a:r>
              <a:rPr lang="zh-CN" altLang="en-US" sz="1400" dirty="0" smtClean="0"/>
              <a:t>，</a:t>
            </a:r>
            <a:r>
              <a:rPr lang="en-US" altLang="zh-CN" sz="1400" dirty="0" smtClean="0"/>
              <a:t>FP-growth</a:t>
            </a:r>
            <a:r>
              <a:rPr lang="zh-CN" altLang="en-US" sz="1400" dirty="0" smtClean="0"/>
              <a:t>，</a:t>
            </a:r>
            <a:r>
              <a:rPr lang="en-US" altLang="zh-CN" sz="1400" dirty="0" err="1" smtClean="0"/>
              <a:t>PrefixSpan</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降维：</a:t>
            </a:r>
            <a:r>
              <a:rPr lang="en-US" altLang="zh-CN" sz="1400" dirty="0" smtClean="0"/>
              <a:t>PCA</a:t>
            </a:r>
            <a:r>
              <a:rPr lang="zh-CN" altLang="en-US" sz="1400" dirty="0" smtClean="0"/>
              <a:t>，</a:t>
            </a:r>
            <a:r>
              <a:rPr lang="en-US" altLang="zh-CN" sz="1400" dirty="0" smtClean="0"/>
              <a:t>MDS</a:t>
            </a:r>
            <a:r>
              <a:rPr lang="zh-CN" altLang="en-US" sz="1400" dirty="0" smtClean="0"/>
              <a:t>，</a:t>
            </a:r>
            <a:r>
              <a:rPr lang="en-US" altLang="zh-CN" sz="1400" dirty="0" smtClean="0"/>
              <a:t>SVD </a:t>
            </a:r>
          </a:p>
          <a:p>
            <a:pPr>
              <a:buFont typeface="Wingdings" pitchFamily="2" charset="2"/>
              <a:buChar char="Ø"/>
            </a:pPr>
            <a:endParaRPr lang="en-US" altLang="zh-CN" sz="1400" dirty="0" smtClean="0"/>
          </a:p>
          <a:p>
            <a:pPr>
              <a:buFont typeface="Wingdings" pitchFamily="2" charset="2"/>
              <a:buChar char="Ø"/>
            </a:pPr>
            <a:r>
              <a:rPr lang="zh-CN" altLang="en-US" sz="1400" dirty="0" smtClean="0"/>
              <a:t>矩阵相关：矩阵分解，正则化矩阵分解，概率矩阵分解，分解机 </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44</a:t>
            </a:fld>
            <a:endParaRPr kumimoji="0" lang="zh-CN" dirty="0"/>
          </a:p>
        </p:txBody>
      </p:sp>
      <p:sp>
        <p:nvSpPr>
          <p:cNvPr id="4" name="标题 3"/>
          <p:cNvSpPr>
            <a:spLocks noGrp="1"/>
          </p:cNvSpPr>
          <p:nvPr>
            <p:ph type="title"/>
          </p:nvPr>
        </p:nvSpPr>
        <p:spPr>
          <a:xfrm>
            <a:off x="266700" y="82372"/>
            <a:ext cx="4488180" cy="638035"/>
          </a:xfrm>
        </p:spPr>
        <p:txBody>
          <a:bodyPr>
            <a:normAutofit/>
          </a:bodyPr>
          <a:lstStyle/>
          <a:p>
            <a:r>
              <a:rPr lang="zh-CN" altLang="en-US" dirty="0" smtClean="0">
                <a:solidFill>
                  <a:schemeClr val="bg2">
                    <a:lumMod val="50000"/>
                  </a:schemeClr>
                </a:solidFill>
                <a:effectLst/>
              </a:rPr>
              <a:t>相似度计算 </a:t>
            </a:r>
            <a:r>
              <a:rPr lang="en-US" altLang="zh-CN" dirty="0" smtClean="0">
                <a:solidFill>
                  <a:schemeClr val="bg2">
                    <a:lumMod val="50000"/>
                  </a:schemeClr>
                </a:solidFill>
                <a:effectLst/>
              </a:rPr>
              <a:t>- </a:t>
            </a:r>
            <a:r>
              <a:rPr lang="zh-CN" altLang="en-US" dirty="0" smtClean="0">
                <a:solidFill>
                  <a:schemeClr val="bg2">
                    <a:lumMod val="50000"/>
                  </a:schemeClr>
                </a:solidFill>
                <a:effectLst/>
              </a:rPr>
              <a:t>样本间的距离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086503"/>
            <a:ext cx="8626414" cy="3785652"/>
          </a:xfrm>
          <a:prstGeom prst="rect">
            <a:avLst/>
          </a:prstGeom>
        </p:spPr>
        <p:txBody>
          <a:bodyPr wrap="square">
            <a:spAutoFit/>
          </a:bodyPr>
          <a:lstStyle/>
          <a:p>
            <a:pPr>
              <a:buFont typeface="Wingdings" pitchFamily="2" charset="2"/>
              <a:buChar char="Ø"/>
            </a:pPr>
            <a:r>
              <a:rPr lang="zh-CN" altLang="en-US" sz="2000" dirty="0" smtClean="0"/>
              <a:t>欧式距离：</a:t>
            </a:r>
            <a:r>
              <a:rPr lang="en-US" altLang="zh-CN" sz="2000" dirty="0" smtClean="0"/>
              <a:t>m</a:t>
            </a:r>
            <a:r>
              <a:rPr lang="zh-CN" altLang="zh-CN" sz="2000" dirty="0" smtClean="0"/>
              <a:t>维空间中两个点之间的真实距离</a:t>
            </a:r>
            <a:endParaRPr lang="en-US" altLang="zh-CN" sz="2000" dirty="0" smtClean="0"/>
          </a:p>
          <a:p>
            <a:pPr>
              <a:buFont typeface="Wingdings" pitchFamily="2" charset="2"/>
              <a:buChar char="Ø"/>
            </a:pPr>
            <a:endParaRPr lang="en-US" altLang="zh-CN" sz="2000" dirty="0" smtClean="0"/>
          </a:p>
          <a:p>
            <a:pPr>
              <a:buFont typeface="Wingdings" pitchFamily="2" charset="2"/>
              <a:buChar char="Ø"/>
            </a:pPr>
            <a:endParaRPr lang="en-US" altLang="zh-CN" sz="2000" dirty="0" smtClean="0"/>
          </a:p>
          <a:p>
            <a:pPr>
              <a:buFont typeface="Wingdings" pitchFamily="2" charset="2"/>
              <a:buChar char="Ø"/>
            </a:pPr>
            <a:r>
              <a:rPr lang="zh-CN" altLang="en-US" sz="2000" dirty="0" smtClean="0"/>
              <a:t>曼哈顿距离：</a:t>
            </a:r>
            <a:r>
              <a:rPr lang="zh-CN" altLang="zh-CN" sz="2000" dirty="0" smtClean="0"/>
              <a:t>两个点在标准坐标系上的绝对轴距总和</a:t>
            </a:r>
            <a:endParaRPr lang="en-US" altLang="zh-CN" sz="2000" dirty="0" smtClean="0"/>
          </a:p>
          <a:p>
            <a:pPr>
              <a:buFont typeface="Wingdings" pitchFamily="2" charset="2"/>
              <a:buChar char="Ø"/>
            </a:pPr>
            <a:endParaRPr lang="en-US" altLang="zh-CN" sz="2000" dirty="0" smtClean="0"/>
          </a:p>
          <a:p>
            <a:endParaRPr lang="en-US" altLang="zh-CN" sz="2000" dirty="0" smtClean="0"/>
          </a:p>
          <a:p>
            <a:pPr>
              <a:buFont typeface="Wingdings" pitchFamily="2" charset="2"/>
              <a:buChar char="Ø"/>
            </a:pPr>
            <a:r>
              <a:rPr lang="zh-CN" altLang="en-US" sz="2000" dirty="0" smtClean="0"/>
              <a:t>余弦相似度：两个向量的夹角余弦值</a:t>
            </a:r>
            <a:endParaRPr lang="en-US" altLang="zh-CN" sz="2000" dirty="0" smtClean="0"/>
          </a:p>
          <a:p>
            <a:pPr>
              <a:buFont typeface="Wingdings" pitchFamily="2" charset="2"/>
              <a:buChar char="Ø"/>
            </a:pPr>
            <a:endParaRPr lang="en-US" altLang="zh-CN" sz="2000" dirty="0" smtClean="0"/>
          </a:p>
          <a:p>
            <a:pPr>
              <a:buFont typeface="Wingdings" pitchFamily="2" charset="2"/>
              <a:buChar char="Ø"/>
            </a:pPr>
            <a:endParaRPr lang="en-US" altLang="zh-CN" sz="2000" dirty="0" smtClean="0"/>
          </a:p>
          <a:p>
            <a:pPr>
              <a:buFont typeface="Wingdings" pitchFamily="2" charset="2"/>
              <a:buChar char="Ø"/>
            </a:pPr>
            <a:r>
              <a:rPr lang="zh-CN" altLang="en-US" sz="2000" dirty="0" smtClean="0"/>
              <a:t>编辑距离：</a:t>
            </a:r>
            <a:r>
              <a:rPr lang="zh-CN" altLang="zh-CN" sz="2000" dirty="0" smtClean="0"/>
              <a:t>又称</a:t>
            </a:r>
            <a:r>
              <a:rPr lang="en-US" altLang="zh-CN" sz="2000" dirty="0" err="1" smtClean="0"/>
              <a:t>Levenshtein</a:t>
            </a:r>
            <a:r>
              <a:rPr lang="zh-CN" altLang="zh-CN" sz="2000" dirty="0" smtClean="0"/>
              <a:t>距离，用来比较两个字符串的相似度的，是指两个</a:t>
            </a:r>
            <a:r>
              <a:rPr lang="zh-CN" altLang="en-US" sz="2000" dirty="0"/>
              <a:t>字符</a:t>
            </a:r>
            <a:r>
              <a:rPr lang="zh-CN" altLang="zh-CN" sz="2000" dirty="0" smtClean="0"/>
              <a:t>串之间，由</a:t>
            </a:r>
            <a:r>
              <a:rPr lang="zh-CN" altLang="en-US" sz="2000" dirty="0" smtClean="0"/>
              <a:t>其中</a:t>
            </a:r>
            <a:r>
              <a:rPr lang="zh-CN" altLang="zh-CN" sz="2000" dirty="0" smtClean="0"/>
              <a:t>一个转</a:t>
            </a:r>
            <a:r>
              <a:rPr lang="zh-CN" altLang="en-US" sz="2000" dirty="0" smtClean="0"/>
              <a:t>换</a:t>
            </a:r>
            <a:r>
              <a:rPr lang="zh-CN" altLang="zh-CN" sz="2000" dirty="0" smtClean="0"/>
              <a:t>成另一个所需的最少编辑操作次数，如果它们的距离越大，说明它们越是不同</a:t>
            </a:r>
            <a:endParaRPr lang="en-US" altLang="zh-CN" sz="2000" dirty="0" smtClean="0"/>
          </a:p>
        </p:txBody>
      </p:sp>
      <p:pic>
        <p:nvPicPr>
          <p:cNvPr id="171010" name="Picture 2"/>
          <p:cNvPicPr>
            <a:picLocks noChangeAspect="1" noChangeArrowheads="1"/>
          </p:cNvPicPr>
          <p:nvPr/>
        </p:nvPicPr>
        <p:blipFill>
          <a:blip r:embed="rId2" cstate="print"/>
          <a:srcRect/>
          <a:stretch>
            <a:fillRect/>
          </a:stretch>
        </p:blipFill>
        <p:spPr bwMode="auto">
          <a:xfrm>
            <a:off x="1649027" y="1655546"/>
            <a:ext cx="4597769" cy="439954"/>
          </a:xfrm>
          <a:prstGeom prst="rect">
            <a:avLst/>
          </a:prstGeom>
          <a:noFill/>
          <a:ln w="9525">
            <a:noFill/>
            <a:miter lim="800000"/>
            <a:headEnd/>
            <a:tailEnd/>
          </a:ln>
        </p:spPr>
      </p:pic>
      <p:pic>
        <p:nvPicPr>
          <p:cNvPr id="171011" name="Picture 3"/>
          <p:cNvPicPr>
            <a:picLocks noChangeAspect="1" noChangeArrowheads="1"/>
          </p:cNvPicPr>
          <p:nvPr/>
        </p:nvPicPr>
        <p:blipFill>
          <a:blip r:embed="rId3" cstate="print"/>
          <a:srcRect/>
          <a:stretch>
            <a:fillRect/>
          </a:stretch>
        </p:blipFill>
        <p:spPr bwMode="auto">
          <a:xfrm>
            <a:off x="1681848" y="2627696"/>
            <a:ext cx="3968182" cy="388754"/>
          </a:xfrm>
          <a:prstGeom prst="rect">
            <a:avLst/>
          </a:prstGeom>
          <a:noFill/>
          <a:ln w="9525">
            <a:noFill/>
            <a:miter lim="800000"/>
            <a:headEnd/>
            <a:tailEnd/>
          </a:ln>
        </p:spPr>
      </p:pic>
      <p:pic>
        <p:nvPicPr>
          <p:cNvPr id="171012" name="Picture 4"/>
          <p:cNvPicPr>
            <a:picLocks noChangeAspect="1" noChangeArrowheads="1"/>
          </p:cNvPicPr>
          <p:nvPr/>
        </p:nvPicPr>
        <p:blipFill>
          <a:blip r:embed="rId4" cstate="print"/>
          <a:srcRect/>
          <a:stretch>
            <a:fillRect/>
          </a:stretch>
        </p:blipFill>
        <p:spPr bwMode="auto">
          <a:xfrm>
            <a:off x="1795413" y="3497445"/>
            <a:ext cx="3209724" cy="38153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45</a:t>
            </a:fld>
            <a:endParaRPr kumimoji="0" lang="zh-CN" dirty="0"/>
          </a:p>
        </p:txBody>
      </p:sp>
      <p:sp>
        <p:nvSpPr>
          <p:cNvPr id="3" name="内容占位符 2"/>
          <p:cNvSpPr>
            <a:spLocks noGrp="1"/>
          </p:cNvSpPr>
          <p:nvPr>
            <p:ph sz="quarter" idx="13"/>
          </p:nvPr>
        </p:nvSpPr>
        <p:spPr>
          <a:xfrm>
            <a:off x="609600" y="1129871"/>
            <a:ext cx="2467429" cy="4086200"/>
          </a:xfrm>
        </p:spPr>
        <p:txBody>
          <a:bodyPr/>
          <a:lstStyle/>
          <a:p>
            <a:r>
              <a:rPr lang="zh-CN" altLang="en-US" sz="2000" dirty="0" smtClean="0"/>
              <a:t>应用</a:t>
            </a:r>
            <a:endParaRPr lang="en-US" altLang="zh-CN" sz="2000" dirty="0" smtClean="0"/>
          </a:p>
          <a:p>
            <a:pPr lvl="1"/>
            <a:r>
              <a:rPr lang="zh-CN" altLang="en-US" sz="1800" dirty="0" smtClean="0"/>
              <a:t>信誉证实</a:t>
            </a:r>
            <a:endParaRPr lang="en-US" altLang="zh-CN" sz="1800" dirty="0" smtClean="0"/>
          </a:p>
          <a:p>
            <a:pPr lvl="1"/>
            <a:r>
              <a:rPr lang="zh-CN" altLang="en-US" sz="1800" dirty="0" smtClean="0"/>
              <a:t>医疗诊断</a:t>
            </a:r>
            <a:endParaRPr lang="en-US" altLang="zh-CN" sz="1800" dirty="0" smtClean="0"/>
          </a:p>
          <a:p>
            <a:pPr lvl="1"/>
            <a:r>
              <a:rPr lang="zh-CN" altLang="en-US" sz="1800" dirty="0" smtClean="0"/>
              <a:t>性能预测</a:t>
            </a:r>
            <a:endParaRPr lang="en-US" altLang="zh-CN" sz="1800" dirty="0" smtClean="0"/>
          </a:p>
          <a:p>
            <a:pPr lvl="1"/>
            <a:r>
              <a:rPr lang="zh-CN" altLang="en-US" sz="1800" dirty="0" smtClean="0"/>
              <a:t>选择购物</a:t>
            </a:r>
            <a:endParaRPr lang="en-US" altLang="zh-CN" sz="1800" dirty="0" smtClean="0"/>
          </a:p>
          <a:p>
            <a:pPr lvl="1"/>
            <a:r>
              <a:rPr lang="en-US" altLang="zh-CN" sz="1800" smtClean="0"/>
              <a:t>… …</a:t>
            </a:r>
            <a:endParaRPr lang="zh-CN" altLang="en-US" sz="1800" dirty="0"/>
          </a:p>
        </p:txBody>
      </p:sp>
      <p:sp>
        <p:nvSpPr>
          <p:cNvPr id="5"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分类和预测</a:t>
            </a:r>
            <a:endParaRPr lang="zh-CN" altLang="en-US" dirty="0">
              <a:solidFill>
                <a:schemeClr val="bg2">
                  <a:lumMod val="50000"/>
                </a:schemeClr>
              </a:solidFill>
              <a:effectLst/>
            </a:endParaRPr>
          </a:p>
        </p:txBody>
      </p:sp>
      <p:pic>
        <p:nvPicPr>
          <p:cNvPr id="7" name="图片 6"/>
          <p:cNvPicPr>
            <a:picLocks noChangeAspect="1"/>
          </p:cNvPicPr>
          <p:nvPr/>
        </p:nvPicPr>
        <p:blipFill>
          <a:blip r:embed="rId2"/>
          <a:stretch>
            <a:fillRect/>
          </a:stretch>
        </p:blipFill>
        <p:spPr>
          <a:xfrm>
            <a:off x="3489025" y="1539346"/>
            <a:ext cx="4983813" cy="3122109"/>
          </a:xfrm>
          <a:prstGeom prst="rect">
            <a:avLst/>
          </a:prstGeom>
        </p:spPr>
      </p:pic>
    </p:spTree>
    <p:extLst>
      <p:ext uri="{BB962C8B-B14F-4D97-AF65-F5344CB8AC3E}">
        <p14:creationId xmlns:p14="http://schemas.microsoft.com/office/powerpoint/2010/main" val="24493494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62500" lnSpcReduction="20000"/>
          </a:bodyPr>
          <a:lstStyle/>
          <a:p>
            <a:fld id="{A3F7CB7D-F184-43C7-B6FD-03D728E1BBFF}" type="slidenum">
              <a:rPr kumimoji="0" lang="en-US" altLang="zh-CN" smtClean="0">
                <a:solidFill>
                  <a:srgbClr val="FFFFFF"/>
                </a:solidFill>
              </a:rPr>
              <a:pPr/>
              <a:t>46</a:t>
            </a:fld>
            <a:endParaRPr kumimoji="0" lang="zh-CN">
              <a:solidFill>
                <a:srgbClr val="FFFFFF"/>
              </a:solidFill>
            </a:endParaRPr>
          </a:p>
        </p:txBody>
      </p:sp>
      <p:sp>
        <p:nvSpPr>
          <p:cNvPr id="10" name="矩形 9"/>
          <p:cNvSpPr/>
          <p:nvPr/>
        </p:nvSpPr>
        <p:spPr>
          <a:xfrm>
            <a:off x="2712711" y="1754392"/>
            <a:ext cx="967098" cy="10020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数据集</a:t>
            </a:r>
            <a:endParaRPr lang="en-US" altLang="zh-CN" dirty="0" smtClean="0">
              <a:solidFill>
                <a:schemeClr val="tx1"/>
              </a:solidFill>
            </a:endParaRPr>
          </a:p>
          <a:p>
            <a:pPr algn="ctr"/>
            <a:r>
              <a:rPr lang="zh-CN" altLang="en-US" dirty="0" smtClean="0">
                <a:solidFill>
                  <a:schemeClr val="tx1"/>
                </a:solidFill>
              </a:rPr>
              <a:t>分离</a:t>
            </a:r>
            <a:endParaRPr lang="en-US" altLang="zh-CN" dirty="0" smtClean="0">
              <a:solidFill>
                <a:schemeClr val="tx1"/>
              </a:solidFill>
            </a:endParaRPr>
          </a:p>
        </p:txBody>
      </p:sp>
      <p:sp>
        <p:nvSpPr>
          <p:cNvPr id="13" name="矩形 12"/>
          <p:cNvSpPr/>
          <p:nvPr/>
        </p:nvSpPr>
        <p:spPr>
          <a:xfrm>
            <a:off x="391623" y="4112464"/>
            <a:ext cx="660404" cy="13380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APP</a:t>
            </a:r>
            <a:r>
              <a:rPr lang="zh-CN" altLang="en-US" dirty="0" smtClean="0">
                <a:solidFill>
                  <a:schemeClr val="tx1"/>
                </a:solidFill>
              </a:rPr>
              <a:t>发布</a:t>
            </a:r>
            <a:endParaRPr lang="zh-CN" altLang="en-US" dirty="0">
              <a:solidFill>
                <a:schemeClr val="tx1"/>
              </a:solidFill>
            </a:endParaRPr>
          </a:p>
        </p:txBody>
      </p:sp>
      <p:sp>
        <p:nvSpPr>
          <p:cNvPr id="14" name="矩形 13"/>
          <p:cNvSpPr/>
          <p:nvPr/>
        </p:nvSpPr>
        <p:spPr>
          <a:xfrm>
            <a:off x="4144200" y="1445882"/>
            <a:ext cx="902518" cy="7108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验证</a:t>
            </a:r>
            <a:endParaRPr lang="en-US" altLang="zh-CN" dirty="0" smtClean="0">
              <a:solidFill>
                <a:schemeClr val="tx1"/>
              </a:solidFill>
            </a:endParaRPr>
          </a:p>
          <a:p>
            <a:pPr algn="ctr"/>
            <a:r>
              <a:rPr lang="zh-CN" altLang="en-US" dirty="0" smtClean="0">
                <a:solidFill>
                  <a:schemeClr val="tx1"/>
                </a:solidFill>
              </a:rPr>
              <a:t>数据集</a:t>
            </a:r>
            <a:endParaRPr lang="zh-CN" altLang="en-US" dirty="0">
              <a:solidFill>
                <a:schemeClr val="tx1"/>
              </a:solidFill>
            </a:endParaRPr>
          </a:p>
        </p:txBody>
      </p:sp>
      <p:sp>
        <p:nvSpPr>
          <p:cNvPr id="19" name="右箭头 18"/>
          <p:cNvSpPr/>
          <p:nvPr/>
        </p:nvSpPr>
        <p:spPr>
          <a:xfrm>
            <a:off x="1092860" y="2140405"/>
            <a:ext cx="402271"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21094900">
            <a:off x="3723365" y="1890506"/>
            <a:ext cx="414090" cy="108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1794296">
            <a:off x="6128575" y="3279884"/>
            <a:ext cx="364443" cy="161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123886" y="2466606"/>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a:t>
            </a:r>
            <a:endParaRPr lang="en-US" altLang="zh-CN" dirty="0">
              <a:solidFill>
                <a:schemeClr val="tx1"/>
              </a:solidFill>
            </a:endParaRPr>
          </a:p>
          <a:p>
            <a:pPr algn="ctr"/>
            <a:r>
              <a:rPr lang="zh-CN" altLang="en-US" dirty="0">
                <a:solidFill>
                  <a:schemeClr val="tx1"/>
                </a:solidFill>
              </a:rPr>
              <a:t>数据集</a:t>
            </a:r>
          </a:p>
        </p:txBody>
      </p:sp>
      <p:sp>
        <p:nvSpPr>
          <p:cNvPr id="27" name="矩形 26"/>
          <p:cNvSpPr/>
          <p:nvPr/>
        </p:nvSpPr>
        <p:spPr>
          <a:xfrm>
            <a:off x="1502540" y="1788296"/>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28" name="右箭头 27"/>
          <p:cNvSpPr/>
          <p:nvPr/>
        </p:nvSpPr>
        <p:spPr>
          <a:xfrm>
            <a:off x="2334862" y="2140405"/>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650985">
            <a:off x="3710477" y="2534839"/>
            <a:ext cx="414090" cy="11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397360" y="2445618"/>
            <a:ext cx="987310" cy="7644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模型训练算法</a:t>
            </a:r>
            <a:endParaRPr lang="en-US" altLang="zh-CN" dirty="0" smtClean="0">
              <a:solidFill>
                <a:schemeClr val="tx1"/>
              </a:solidFill>
            </a:endParaRPr>
          </a:p>
        </p:txBody>
      </p:sp>
      <p:sp>
        <p:nvSpPr>
          <p:cNvPr id="32" name="矩形 31"/>
          <p:cNvSpPr/>
          <p:nvPr/>
        </p:nvSpPr>
        <p:spPr>
          <a:xfrm>
            <a:off x="5511109" y="1335111"/>
            <a:ext cx="1599375" cy="770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模型预测算法</a:t>
            </a:r>
            <a:endParaRPr lang="en-US" altLang="zh-CN" dirty="0" smtClean="0">
              <a:solidFill>
                <a:schemeClr val="tx1"/>
              </a:solidFill>
            </a:endParaRPr>
          </a:p>
        </p:txBody>
      </p:sp>
      <p:sp>
        <p:nvSpPr>
          <p:cNvPr id="34" name="矩形 33"/>
          <p:cNvSpPr/>
          <p:nvPr/>
        </p:nvSpPr>
        <p:spPr>
          <a:xfrm>
            <a:off x="6607468" y="3263084"/>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算法</a:t>
            </a:r>
            <a:endParaRPr lang="en-US" altLang="zh-CN" dirty="0" smtClean="0">
              <a:solidFill>
                <a:schemeClr val="tx1"/>
              </a:solidFill>
            </a:endParaRPr>
          </a:p>
          <a:p>
            <a:pPr algn="ctr"/>
            <a:r>
              <a:rPr lang="zh-CN" altLang="en-US" dirty="0" smtClean="0">
                <a:solidFill>
                  <a:schemeClr val="tx1"/>
                </a:solidFill>
              </a:rPr>
              <a:t>模型</a:t>
            </a:r>
            <a:endParaRPr lang="en-US" altLang="zh-CN" dirty="0">
              <a:solidFill>
                <a:schemeClr val="tx1"/>
              </a:solidFill>
            </a:endParaRPr>
          </a:p>
        </p:txBody>
      </p:sp>
      <p:sp>
        <p:nvSpPr>
          <p:cNvPr id="37" name="右箭头 36"/>
          <p:cNvSpPr/>
          <p:nvPr/>
        </p:nvSpPr>
        <p:spPr>
          <a:xfrm>
            <a:off x="5061945" y="1732834"/>
            <a:ext cx="364443" cy="127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15574780" flipV="1">
            <a:off x="6304741" y="2606222"/>
            <a:ext cx="1081609" cy="150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flipV="1">
            <a:off x="5027468" y="2685142"/>
            <a:ext cx="369892" cy="123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429265" y="4625027"/>
            <a:ext cx="1340998" cy="6291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zh-CN" altLang="en-US" dirty="0">
              <a:solidFill>
                <a:schemeClr val="tx1"/>
              </a:solidFill>
            </a:endParaRPr>
          </a:p>
        </p:txBody>
      </p:sp>
      <p:sp>
        <p:nvSpPr>
          <p:cNvPr id="41" name="矩形 40"/>
          <p:cNvSpPr/>
          <p:nvPr/>
        </p:nvSpPr>
        <p:spPr>
          <a:xfrm>
            <a:off x="7567142" y="3790205"/>
            <a:ext cx="1340998" cy="132130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en-US" altLang="zh-CN" dirty="0" smtClean="0">
              <a:solidFill>
                <a:schemeClr val="tx1"/>
              </a:solidFill>
            </a:endParaRPr>
          </a:p>
          <a:p>
            <a:pPr algn="ctr"/>
            <a:r>
              <a:rPr lang="zh-CN" altLang="en-US" dirty="0" smtClean="0">
                <a:solidFill>
                  <a:schemeClr val="tx1"/>
                </a:solidFill>
              </a:rPr>
              <a:t>（模型评估）</a:t>
            </a:r>
            <a:endParaRPr lang="zh-CN" altLang="en-US" dirty="0">
              <a:solidFill>
                <a:schemeClr val="tx1"/>
              </a:solidFill>
            </a:endParaRPr>
          </a:p>
        </p:txBody>
      </p:sp>
      <p:sp>
        <p:nvSpPr>
          <p:cNvPr id="42" name="矩形 41"/>
          <p:cNvSpPr/>
          <p:nvPr/>
        </p:nvSpPr>
        <p:spPr>
          <a:xfrm>
            <a:off x="7939716" y="1410998"/>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预测</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sp>
        <p:nvSpPr>
          <p:cNvPr id="43" name="右箭头 42"/>
          <p:cNvSpPr/>
          <p:nvPr/>
        </p:nvSpPr>
        <p:spPr>
          <a:xfrm>
            <a:off x="7342878" y="1665895"/>
            <a:ext cx="364443" cy="127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rot="5400000">
            <a:off x="7872333" y="2820190"/>
            <a:ext cx="1517644"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肘形连接符 7"/>
          <p:cNvCxnSpPr>
            <a:stCxn id="41" idx="1"/>
            <a:endCxn id="31" idx="2"/>
          </p:cNvCxnSpPr>
          <p:nvPr/>
        </p:nvCxnSpPr>
        <p:spPr>
          <a:xfrm rot="10800000">
            <a:off x="5891016" y="3210033"/>
            <a:ext cx="1676127" cy="1240824"/>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779065" y="3263084"/>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47" name="右箭头 46"/>
          <p:cNvSpPr/>
          <p:nvPr/>
        </p:nvSpPr>
        <p:spPr>
          <a:xfrm>
            <a:off x="2320424" y="3664186"/>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437075" y="3273747"/>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新</a:t>
            </a:r>
            <a:endParaRPr lang="en-US" altLang="zh-CN" dirty="0" smtClean="0">
              <a:solidFill>
                <a:schemeClr val="tx1"/>
              </a:solidFill>
            </a:endParaRPr>
          </a:p>
          <a:p>
            <a:pPr algn="ctr"/>
            <a:r>
              <a:rPr lang="zh-CN" altLang="en-US" dirty="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49" name="矩形 48"/>
          <p:cNvSpPr/>
          <p:nvPr/>
        </p:nvSpPr>
        <p:spPr>
          <a:xfrm>
            <a:off x="210003" y="1754392"/>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历史</a:t>
            </a:r>
            <a:endParaRPr lang="en-US" altLang="zh-CN" dirty="0" smtClean="0">
              <a:solidFill>
                <a:schemeClr val="tx1"/>
              </a:solidFill>
            </a:endParaRPr>
          </a:p>
          <a:p>
            <a:pPr algn="ctr"/>
            <a:r>
              <a:rPr lang="zh-CN" altLang="en-US" dirty="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45" name="矩形 44"/>
          <p:cNvSpPr/>
          <p:nvPr/>
        </p:nvSpPr>
        <p:spPr>
          <a:xfrm>
            <a:off x="4044812" y="3381931"/>
            <a:ext cx="1599375" cy="770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模型预测算法</a:t>
            </a:r>
            <a:endParaRPr lang="en-US" altLang="zh-CN" dirty="0" smtClean="0">
              <a:solidFill>
                <a:schemeClr val="tx1"/>
              </a:solidFill>
            </a:endParaRPr>
          </a:p>
        </p:txBody>
      </p:sp>
      <p:sp>
        <p:nvSpPr>
          <p:cNvPr id="50" name="矩形 49"/>
          <p:cNvSpPr/>
          <p:nvPr/>
        </p:nvSpPr>
        <p:spPr>
          <a:xfrm>
            <a:off x="4364876" y="4647247"/>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预测</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sp>
        <p:nvSpPr>
          <p:cNvPr id="51" name="右箭头 50"/>
          <p:cNvSpPr/>
          <p:nvPr/>
        </p:nvSpPr>
        <p:spPr>
          <a:xfrm>
            <a:off x="3625987" y="3658047"/>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4653089" y="4314022"/>
            <a:ext cx="355100" cy="150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rot="10442725">
            <a:off x="5734384" y="3710741"/>
            <a:ext cx="785103" cy="1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rot="10800000">
            <a:off x="3871047" y="4838482"/>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rot="10800000">
            <a:off x="1262504" y="4838481"/>
            <a:ext cx="1072358"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标题 3"/>
          <p:cNvSpPr>
            <a:spLocks noGrp="1"/>
          </p:cNvSpPr>
          <p:nvPr>
            <p:ph type="title"/>
          </p:nvPr>
        </p:nvSpPr>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a:solidFill>
                  <a:schemeClr val="bg2">
                    <a:lumMod val="50000"/>
                  </a:schemeClr>
                </a:solidFill>
                <a:effectLst/>
              </a:rPr>
              <a:t>分析</a:t>
            </a:r>
            <a:r>
              <a:rPr lang="zh-CN" altLang="en-US" dirty="0" smtClean="0">
                <a:solidFill>
                  <a:schemeClr val="bg2">
                    <a:lumMod val="50000"/>
                  </a:schemeClr>
                </a:solidFill>
                <a:effectLst/>
              </a:rPr>
              <a:t>流开发</a:t>
            </a:r>
            <a:endParaRPr lang="zh-CN" altLang="en-US" dirty="0">
              <a:solidFill>
                <a:schemeClr val="bg2">
                  <a:lumMod val="50000"/>
                </a:schemeClr>
              </a:solidFill>
              <a:effectLst/>
            </a:endParaRPr>
          </a:p>
        </p:txBody>
      </p:sp>
    </p:spTree>
    <p:extLst>
      <p:ext uri="{BB962C8B-B14F-4D97-AF65-F5344CB8AC3E}">
        <p14:creationId xmlns:p14="http://schemas.microsoft.com/office/powerpoint/2010/main" val="3839522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47</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k</a:t>
            </a:r>
            <a:r>
              <a:rPr lang="zh-CN" altLang="en-US" dirty="0" smtClean="0">
                <a:solidFill>
                  <a:schemeClr val="bg2">
                    <a:lumMod val="50000"/>
                  </a:schemeClr>
                </a:solidFill>
                <a:effectLst/>
              </a:rPr>
              <a:t>邻近算法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9153" name="Picture 1"/>
          <p:cNvPicPr>
            <a:picLocks noChangeAspect="1" noChangeArrowheads="1"/>
          </p:cNvPicPr>
          <p:nvPr/>
        </p:nvPicPr>
        <p:blipFill>
          <a:blip r:embed="rId3" cstate="print"/>
          <a:srcRect/>
          <a:stretch>
            <a:fillRect/>
          </a:stretch>
        </p:blipFill>
        <p:spPr bwMode="auto">
          <a:xfrm>
            <a:off x="4536775" y="1148931"/>
            <a:ext cx="3619950" cy="2626024"/>
          </a:xfrm>
          <a:prstGeom prst="rect">
            <a:avLst/>
          </a:prstGeom>
          <a:noFill/>
          <a:ln w="9525">
            <a:noFill/>
            <a:miter lim="800000"/>
            <a:headEnd/>
            <a:tailEnd/>
          </a:ln>
        </p:spPr>
      </p:pic>
      <p:sp>
        <p:nvSpPr>
          <p:cNvPr id="7" name="矩形 6"/>
          <p:cNvSpPr/>
          <p:nvPr/>
        </p:nvSpPr>
        <p:spPr>
          <a:xfrm>
            <a:off x="491706" y="1320068"/>
            <a:ext cx="3830127" cy="2308324"/>
          </a:xfrm>
          <a:prstGeom prst="rect">
            <a:avLst/>
          </a:prstGeom>
        </p:spPr>
        <p:txBody>
          <a:bodyPr wrap="square">
            <a:spAutoFit/>
          </a:bodyPr>
          <a:lstStyle/>
          <a:p>
            <a:r>
              <a:rPr lang="en-US" altLang="zh-CN" dirty="0" smtClean="0"/>
              <a:t>1</a:t>
            </a:r>
            <a:r>
              <a:rPr lang="zh-CN" altLang="en-US" dirty="0" smtClean="0"/>
              <a:t>）计算测试数据与各个训练数据之间的距离；</a:t>
            </a:r>
          </a:p>
          <a:p>
            <a:r>
              <a:rPr lang="en-US" altLang="zh-CN" dirty="0" smtClean="0"/>
              <a:t>2</a:t>
            </a:r>
            <a:r>
              <a:rPr lang="zh-CN" altLang="en-US" dirty="0" smtClean="0"/>
              <a:t>）按照距离的递增关系进行排序；</a:t>
            </a:r>
          </a:p>
          <a:p>
            <a:r>
              <a:rPr lang="en-US" altLang="zh-CN" dirty="0" smtClean="0"/>
              <a:t>3</a:t>
            </a:r>
            <a:r>
              <a:rPr lang="zh-CN" altLang="en-US" dirty="0" smtClean="0"/>
              <a:t>）选取距离最小的</a:t>
            </a:r>
            <a:r>
              <a:rPr lang="en-US" altLang="zh-CN" dirty="0" smtClean="0"/>
              <a:t>K</a:t>
            </a:r>
            <a:r>
              <a:rPr lang="zh-CN" altLang="en-US" dirty="0" smtClean="0"/>
              <a:t>个点；</a:t>
            </a:r>
          </a:p>
          <a:p>
            <a:r>
              <a:rPr lang="en-US" altLang="zh-CN" dirty="0" smtClean="0"/>
              <a:t>4</a:t>
            </a:r>
            <a:r>
              <a:rPr lang="zh-CN" altLang="en-US" dirty="0" smtClean="0"/>
              <a:t>）确定前</a:t>
            </a:r>
            <a:r>
              <a:rPr lang="en-US" altLang="zh-CN" dirty="0" smtClean="0"/>
              <a:t>K</a:t>
            </a:r>
            <a:r>
              <a:rPr lang="zh-CN" altLang="en-US" dirty="0" smtClean="0"/>
              <a:t>个点所在类别的出现频率；</a:t>
            </a:r>
          </a:p>
          <a:p>
            <a:r>
              <a:rPr lang="en-US" altLang="zh-CN" dirty="0" smtClean="0"/>
              <a:t>5</a:t>
            </a:r>
            <a:r>
              <a:rPr lang="zh-CN" altLang="en-US" dirty="0" smtClean="0"/>
              <a:t>）返回前</a:t>
            </a:r>
            <a:r>
              <a:rPr lang="en-US" altLang="zh-CN" dirty="0" smtClean="0"/>
              <a:t>K</a:t>
            </a:r>
            <a:r>
              <a:rPr lang="zh-CN" altLang="en-US" dirty="0" smtClean="0"/>
              <a:t>个点中出现频率最高的类别作为测试数据的预测分类。</a:t>
            </a:r>
            <a:endParaRPr lang="zh-CN" altLang="en-US" dirty="0"/>
          </a:p>
        </p:txBody>
      </p:sp>
      <p:sp>
        <p:nvSpPr>
          <p:cNvPr id="8" name="矩形 7"/>
          <p:cNvSpPr/>
          <p:nvPr/>
        </p:nvSpPr>
        <p:spPr>
          <a:xfrm>
            <a:off x="500154" y="3820830"/>
            <a:ext cx="4109047" cy="369332"/>
          </a:xfrm>
          <a:prstGeom prst="rect">
            <a:avLst/>
          </a:prstGeom>
        </p:spPr>
        <p:txBody>
          <a:bodyPr wrap="square">
            <a:spAutoFit/>
          </a:bodyPr>
          <a:lstStyle/>
          <a:p>
            <a:r>
              <a:rPr lang="zh-CN" altLang="en-US" dirty="0" smtClean="0"/>
              <a:t>基于</a:t>
            </a:r>
            <a:r>
              <a:rPr lang="en-US" altLang="zh-CN" dirty="0" err="1" smtClean="0"/>
              <a:t>kNN</a:t>
            </a:r>
            <a:r>
              <a:rPr lang="zh-CN" altLang="en-US" dirty="0" smtClean="0"/>
              <a:t>的各种改进算法很多</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48</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朴素贝叶斯分类器</a:t>
            </a:r>
            <a:endParaRPr lang="zh-CN" altLang="en-US" dirty="0">
              <a:solidFill>
                <a:schemeClr val="bg2">
                  <a:lumMod val="50000"/>
                </a:schemeClr>
              </a:solidFill>
              <a:effectLst/>
            </a:endParaRPr>
          </a:p>
        </p:txBody>
      </p:sp>
      <p:sp>
        <p:nvSpPr>
          <p:cNvPr id="6" name="TextBox 5"/>
          <p:cNvSpPr txBox="1"/>
          <p:nvPr/>
        </p:nvSpPr>
        <p:spPr>
          <a:xfrm>
            <a:off x="266700" y="4582245"/>
            <a:ext cx="3890683" cy="369332"/>
          </a:xfrm>
          <a:prstGeom prst="rect">
            <a:avLst/>
          </a:prstGeom>
          <a:noFill/>
        </p:spPr>
        <p:txBody>
          <a:bodyPr wrap="square" rtlCol="0">
            <a:spAutoFit/>
          </a:bodyPr>
          <a:lstStyle/>
          <a:p>
            <a:endParaRPr lang="zh-CN" altLang="en-US" dirty="0"/>
          </a:p>
        </p:txBody>
      </p:sp>
      <p:sp>
        <p:nvSpPr>
          <p:cNvPr id="15" name="TextBox 14"/>
          <p:cNvSpPr txBox="1"/>
          <p:nvPr/>
        </p:nvSpPr>
        <p:spPr>
          <a:xfrm>
            <a:off x="461001" y="4820009"/>
            <a:ext cx="1252266"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B|A) = </a:t>
            </a:r>
            <a:endParaRPr lang="zh-CN" altLang="en-US" dirty="0"/>
          </a:p>
        </p:txBody>
      </p:sp>
      <p:sp>
        <p:nvSpPr>
          <p:cNvPr id="16" name="TextBox 15"/>
          <p:cNvSpPr txBox="1"/>
          <p:nvPr/>
        </p:nvSpPr>
        <p:spPr>
          <a:xfrm>
            <a:off x="1637131" y="4604661"/>
            <a:ext cx="1830950"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A|B</a:t>
            </a:r>
            <a:r>
              <a:rPr lang="zh-CN" altLang="en-US" dirty="0" smtClean="0"/>
              <a:t>）</a:t>
            </a:r>
            <a:r>
              <a:rPr lang="en-US" altLang="zh-CN" dirty="0" smtClean="0"/>
              <a:t>P</a:t>
            </a:r>
            <a:r>
              <a:rPr lang="zh-CN" altLang="en-US" dirty="0" smtClean="0"/>
              <a:t>（</a:t>
            </a:r>
            <a:r>
              <a:rPr lang="en-US" altLang="zh-CN" dirty="0" smtClean="0"/>
              <a:t>B</a:t>
            </a:r>
            <a:r>
              <a:rPr lang="zh-CN" altLang="en-US" dirty="0" smtClean="0"/>
              <a:t>）</a:t>
            </a:r>
            <a:endParaRPr lang="zh-CN" altLang="en-US" dirty="0"/>
          </a:p>
        </p:txBody>
      </p:sp>
      <p:sp>
        <p:nvSpPr>
          <p:cNvPr id="17" name="TextBox 16"/>
          <p:cNvSpPr txBox="1"/>
          <p:nvPr/>
        </p:nvSpPr>
        <p:spPr>
          <a:xfrm>
            <a:off x="2008192" y="5015478"/>
            <a:ext cx="901209"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a:t>
            </a:r>
            <a:r>
              <a:rPr lang="zh-CN" altLang="en-US" dirty="0" smtClean="0"/>
              <a:t>）</a:t>
            </a:r>
            <a:endParaRPr lang="zh-CN" altLang="en-US" dirty="0"/>
          </a:p>
        </p:txBody>
      </p:sp>
      <p:cxnSp>
        <p:nvCxnSpPr>
          <p:cNvPr id="19" name="直接连接符 18"/>
          <p:cNvCxnSpPr/>
          <p:nvPr/>
        </p:nvCxnSpPr>
        <p:spPr>
          <a:xfrm flipV="1">
            <a:off x="1683514" y="4979043"/>
            <a:ext cx="1649895" cy="9939"/>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351684" y="4820008"/>
            <a:ext cx="1920719" cy="369332"/>
          </a:xfrm>
          <a:prstGeom prst="rect">
            <a:avLst/>
          </a:prstGeom>
          <a:noFill/>
        </p:spPr>
        <p:txBody>
          <a:bodyPr wrap="none" rtlCol="0">
            <a:spAutoFit/>
          </a:bodyPr>
          <a:lstStyle/>
          <a:p>
            <a:r>
              <a:rPr lang="en-US" altLang="zh-CN" dirty="0" smtClean="0"/>
              <a:t>P</a:t>
            </a:r>
            <a:r>
              <a:rPr lang="zh-CN" altLang="en-US" dirty="0" smtClean="0"/>
              <a:t>（类别</a:t>
            </a:r>
            <a:r>
              <a:rPr lang="en-US" altLang="zh-CN" dirty="0" smtClean="0"/>
              <a:t>|</a:t>
            </a:r>
            <a:r>
              <a:rPr lang="zh-CN" altLang="en-US" dirty="0" smtClean="0"/>
              <a:t>特征</a:t>
            </a:r>
            <a:r>
              <a:rPr lang="en-US" altLang="zh-CN" dirty="0" smtClean="0"/>
              <a:t>) = </a:t>
            </a:r>
            <a:endParaRPr lang="zh-CN" altLang="en-US" dirty="0"/>
          </a:p>
        </p:txBody>
      </p:sp>
      <p:sp>
        <p:nvSpPr>
          <p:cNvPr id="23" name="TextBox 22"/>
          <p:cNvSpPr txBox="1"/>
          <p:nvPr/>
        </p:nvSpPr>
        <p:spPr>
          <a:xfrm>
            <a:off x="6094337" y="4604660"/>
            <a:ext cx="2845651" cy="369332"/>
          </a:xfrm>
          <a:prstGeom prst="rect">
            <a:avLst/>
          </a:prstGeom>
          <a:noFill/>
        </p:spPr>
        <p:txBody>
          <a:bodyPr wrap="none" rtlCol="0">
            <a:spAutoFit/>
          </a:bodyPr>
          <a:lstStyle/>
          <a:p>
            <a:r>
              <a:rPr lang="en-US" altLang="zh-CN" dirty="0" smtClean="0"/>
              <a:t>P</a:t>
            </a:r>
            <a:r>
              <a:rPr lang="zh-CN" altLang="en-US" dirty="0" smtClean="0"/>
              <a:t>（特征</a:t>
            </a:r>
            <a:r>
              <a:rPr lang="en-US" altLang="zh-CN" dirty="0" smtClean="0"/>
              <a:t>|</a:t>
            </a:r>
            <a:r>
              <a:rPr lang="zh-CN" altLang="en-US" dirty="0" smtClean="0"/>
              <a:t>类别）</a:t>
            </a:r>
            <a:r>
              <a:rPr lang="en-US" altLang="zh-CN" dirty="0" smtClean="0"/>
              <a:t>P</a:t>
            </a:r>
            <a:r>
              <a:rPr lang="zh-CN" altLang="en-US" dirty="0" smtClean="0"/>
              <a:t>（类别）</a:t>
            </a:r>
            <a:endParaRPr lang="zh-CN" altLang="en-US" dirty="0"/>
          </a:p>
        </p:txBody>
      </p:sp>
      <p:sp>
        <p:nvSpPr>
          <p:cNvPr id="24" name="TextBox 23"/>
          <p:cNvSpPr txBox="1"/>
          <p:nvPr/>
        </p:nvSpPr>
        <p:spPr>
          <a:xfrm>
            <a:off x="6733751" y="5015477"/>
            <a:ext cx="1223412" cy="369332"/>
          </a:xfrm>
          <a:prstGeom prst="rect">
            <a:avLst/>
          </a:prstGeom>
          <a:noFill/>
        </p:spPr>
        <p:txBody>
          <a:bodyPr wrap="none" rtlCol="0">
            <a:spAutoFit/>
          </a:bodyPr>
          <a:lstStyle/>
          <a:p>
            <a:r>
              <a:rPr lang="en-US" altLang="zh-CN" dirty="0" smtClean="0"/>
              <a:t>P</a:t>
            </a:r>
            <a:r>
              <a:rPr lang="zh-CN" altLang="en-US" dirty="0" smtClean="0"/>
              <a:t>（特征）</a:t>
            </a:r>
            <a:endParaRPr lang="zh-CN" altLang="en-US" dirty="0"/>
          </a:p>
        </p:txBody>
      </p:sp>
      <p:cxnSp>
        <p:nvCxnSpPr>
          <p:cNvPr id="25" name="直接连接符 24"/>
          <p:cNvCxnSpPr/>
          <p:nvPr/>
        </p:nvCxnSpPr>
        <p:spPr>
          <a:xfrm flipV="1">
            <a:off x="6140720" y="4955856"/>
            <a:ext cx="2610675" cy="33126"/>
          </a:xfrm>
          <a:prstGeom prst="line">
            <a:avLst/>
          </a:prstGeom>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3"/>
          <a:stretch>
            <a:fillRect/>
          </a:stretch>
        </p:blipFill>
        <p:spPr>
          <a:xfrm>
            <a:off x="140052" y="1369809"/>
            <a:ext cx="2371429" cy="2542857"/>
          </a:xfrm>
          <a:prstGeom prst="rect">
            <a:avLst/>
          </a:prstGeom>
        </p:spPr>
      </p:pic>
      <p:pic>
        <p:nvPicPr>
          <p:cNvPr id="5" name="图片 4"/>
          <p:cNvPicPr>
            <a:picLocks noChangeAspect="1"/>
          </p:cNvPicPr>
          <p:nvPr/>
        </p:nvPicPr>
        <p:blipFill>
          <a:blip r:embed="rId4"/>
          <a:stretch>
            <a:fillRect/>
          </a:stretch>
        </p:blipFill>
        <p:spPr>
          <a:xfrm>
            <a:off x="2857641" y="1181853"/>
            <a:ext cx="2000000" cy="2380952"/>
          </a:xfrm>
          <a:prstGeom prst="rect">
            <a:avLst/>
          </a:prstGeom>
        </p:spPr>
      </p:pic>
      <p:pic>
        <p:nvPicPr>
          <p:cNvPr id="7" name="图片 6"/>
          <p:cNvPicPr>
            <a:picLocks noChangeAspect="1"/>
          </p:cNvPicPr>
          <p:nvPr/>
        </p:nvPicPr>
        <p:blipFill>
          <a:blip r:embed="rId5"/>
          <a:stretch>
            <a:fillRect/>
          </a:stretch>
        </p:blipFill>
        <p:spPr>
          <a:xfrm>
            <a:off x="3423535" y="3672661"/>
            <a:ext cx="904762" cy="561905"/>
          </a:xfrm>
          <a:prstGeom prst="rect">
            <a:avLst/>
          </a:prstGeom>
        </p:spPr>
      </p:pic>
      <p:pic>
        <p:nvPicPr>
          <p:cNvPr id="8" name="图片 7"/>
          <p:cNvPicPr>
            <a:picLocks noChangeAspect="1"/>
          </p:cNvPicPr>
          <p:nvPr/>
        </p:nvPicPr>
        <p:blipFill>
          <a:blip r:embed="rId6"/>
          <a:stretch>
            <a:fillRect/>
          </a:stretch>
        </p:blipFill>
        <p:spPr>
          <a:xfrm>
            <a:off x="5203801" y="1484095"/>
            <a:ext cx="3847619" cy="2428571"/>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 – </a:t>
            </a:r>
            <a:r>
              <a:rPr lang="zh-CN" altLang="en-US" dirty="0" smtClean="0">
                <a:solidFill>
                  <a:schemeClr val="bg2">
                    <a:lumMod val="50000"/>
                  </a:schemeClr>
                </a:solidFill>
                <a:effectLst/>
              </a:rPr>
              <a:t>分类问题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1985" name="Picture 1"/>
          <p:cNvPicPr>
            <a:picLocks noChangeAspect="1" noChangeArrowheads="1"/>
          </p:cNvPicPr>
          <p:nvPr/>
        </p:nvPicPr>
        <p:blipFill>
          <a:blip r:embed="rId3" cstate="print"/>
          <a:srcRect/>
          <a:stretch>
            <a:fillRect/>
          </a:stretch>
        </p:blipFill>
        <p:spPr bwMode="auto">
          <a:xfrm>
            <a:off x="4934309" y="1192421"/>
            <a:ext cx="2929837" cy="2311253"/>
          </a:xfrm>
          <a:prstGeom prst="rect">
            <a:avLst/>
          </a:prstGeom>
          <a:noFill/>
          <a:ln w="9525">
            <a:noFill/>
            <a:miter lim="800000"/>
            <a:headEnd/>
            <a:tailEnd/>
          </a:ln>
        </p:spPr>
      </p:pic>
      <p:pic>
        <p:nvPicPr>
          <p:cNvPr id="41986" name="Picture 2"/>
          <p:cNvPicPr>
            <a:picLocks noChangeAspect="1" noChangeArrowheads="1"/>
          </p:cNvPicPr>
          <p:nvPr/>
        </p:nvPicPr>
        <p:blipFill>
          <a:blip r:embed="rId4" cstate="print"/>
          <a:srcRect/>
          <a:stretch>
            <a:fillRect/>
          </a:stretch>
        </p:blipFill>
        <p:spPr bwMode="auto">
          <a:xfrm>
            <a:off x="5340921" y="3581490"/>
            <a:ext cx="2595382" cy="1933575"/>
          </a:xfrm>
          <a:prstGeom prst="rect">
            <a:avLst/>
          </a:prstGeom>
          <a:noFill/>
          <a:ln w="9525">
            <a:noFill/>
            <a:miter lim="800000"/>
            <a:headEnd/>
            <a:tailEnd/>
          </a:ln>
        </p:spPr>
      </p:pic>
      <p:sp>
        <p:nvSpPr>
          <p:cNvPr id="7" name="矩形 6"/>
          <p:cNvSpPr/>
          <p:nvPr/>
        </p:nvSpPr>
        <p:spPr>
          <a:xfrm>
            <a:off x="508958" y="1302589"/>
            <a:ext cx="3985404" cy="3693319"/>
          </a:xfrm>
          <a:prstGeom prst="rect">
            <a:avLst/>
          </a:prstGeom>
        </p:spPr>
        <p:txBody>
          <a:bodyPr wrap="square">
            <a:spAutoFit/>
          </a:bodyPr>
          <a:lstStyle/>
          <a:p>
            <a:r>
              <a:rPr lang="zh-CN" altLang="en-US" dirty="0" smtClean="0"/>
              <a:t>感知机</a:t>
            </a:r>
            <a:endParaRPr lang="en-US" altLang="zh-CN" dirty="0" smtClean="0"/>
          </a:p>
          <a:p>
            <a:endParaRPr lang="en-US" altLang="zh-CN" dirty="0" smtClean="0"/>
          </a:p>
          <a:p>
            <a:r>
              <a:rPr lang="zh-CN" altLang="en-US" dirty="0" smtClean="0"/>
              <a:t>只要数据集线性可分，那么感知机就一定能 “荡” 到一个能分开数据集的地方</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那么反过来，如果数据集线性不可分，它将会一直 “荡来荡去”，直到达到迭代上限而停下</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a:t>
            </a:fld>
            <a:endParaRPr kumimoji="0" lang="zh-CN" dirty="0"/>
          </a:p>
        </p:txBody>
      </p:sp>
      <p:sp>
        <p:nvSpPr>
          <p:cNvPr id="4" name="标题 3"/>
          <p:cNvSpPr>
            <a:spLocks noGrp="1"/>
          </p:cNvSpPr>
          <p:nvPr>
            <p:ph type="title"/>
          </p:nvPr>
        </p:nvSpPr>
        <p:spPr/>
        <p:txBody>
          <a:bodyPr/>
          <a:lstStyle/>
          <a:p>
            <a:r>
              <a:rPr lang="zh-CN" altLang="en-US" dirty="0" smtClean="0"/>
              <a:t>数据挖掘（</a:t>
            </a:r>
            <a:r>
              <a:rPr lang="en-US" altLang="zh-CN" dirty="0" smtClean="0"/>
              <a:t>Data Mining</a:t>
            </a:r>
            <a:r>
              <a:rPr lang="zh-CN" altLang="en-US" dirty="0" smtClean="0"/>
              <a:t>）的定义</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5</a:t>
            </a:fld>
            <a:endParaRPr lang="en-US" dirty="0"/>
          </a:p>
        </p:txBody>
      </p:sp>
      <p:sp>
        <p:nvSpPr>
          <p:cNvPr id="7" name="内容占位符 2"/>
          <p:cNvSpPr>
            <a:spLocks noGrp="1"/>
          </p:cNvSpPr>
          <p:nvPr>
            <p:ph sz="quarter" idx="13"/>
          </p:nvPr>
        </p:nvSpPr>
        <p:spPr>
          <a:xfrm>
            <a:off x="379563" y="1057301"/>
            <a:ext cx="8417943" cy="4086200"/>
          </a:xfrm>
        </p:spPr>
        <p:txBody>
          <a:bodyPr>
            <a:noAutofit/>
          </a:bodyPr>
          <a:lstStyle/>
          <a:p>
            <a:r>
              <a:rPr lang="zh-CN" altLang="en-US" sz="2800" dirty="0" smtClean="0">
                <a:latin typeface="华文楷体" pitchFamily="2" charset="-122"/>
                <a:ea typeface="华文楷体" pitchFamily="2" charset="-122"/>
              </a:rPr>
              <a:t>定义</a:t>
            </a:r>
            <a:r>
              <a:rPr lang="en-US" altLang="zh-CN" sz="2800" dirty="0" smtClean="0">
                <a:latin typeface="华文楷体" pitchFamily="2" charset="-122"/>
                <a:ea typeface="华文楷体" pitchFamily="2" charset="-122"/>
              </a:rPr>
              <a:t>1</a:t>
            </a:r>
            <a:r>
              <a:rPr lang="zh-CN" altLang="en-US" sz="2800" dirty="0" smtClean="0">
                <a:latin typeface="华文楷体" pitchFamily="2" charset="-122"/>
                <a:ea typeface="华文楷体" pitchFamily="2" charset="-122"/>
              </a:rPr>
              <a:t>：通过采用自动或半自动的手段，在海量数据中发现有意义的行为和规则的探索和分析活动</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定义</a:t>
            </a:r>
            <a:r>
              <a:rPr lang="en-US" altLang="zh-CN" sz="2800" dirty="0" smtClean="0">
                <a:latin typeface="华文楷体" pitchFamily="2" charset="-122"/>
                <a:ea typeface="华文楷体" pitchFamily="2" charset="-122"/>
              </a:rPr>
              <a:t>2</a:t>
            </a:r>
            <a:r>
              <a:rPr lang="zh-CN" altLang="en-US" sz="2800" dirty="0" smtClean="0">
                <a:latin typeface="华文楷体" pitchFamily="2" charset="-122"/>
                <a:ea typeface="华文楷体" pitchFamily="2" charset="-122"/>
              </a:rPr>
              <a:t>：数据挖掘就是从大量的、不完全的、有噪声的、模糊的、随机的实际应用数据中，提取隐含在其中的、人们事先不知道的、但又是潜在有用的信息和知识</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定义</a:t>
            </a:r>
            <a:r>
              <a:rPr lang="en-US" altLang="zh-CN" sz="2800" dirty="0" smtClean="0">
                <a:latin typeface="华文楷体" pitchFamily="2" charset="-122"/>
                <a:ea typeface="华文楷体" pitchFamily="2" charset="-122"/>
              </a:rPr>
              <a:t>3</a:t>
            </a:r>
            <a:r>
              <a:rPr lang="zh-CN" altLang="en-US" sz="2800" dirty="0" smtClean="0">
                <a:latin typeface="华文楷体" pitchFamily="2" charset="-122"/>
                <a:ea typeface="华文楷体" pitchFamily="2" charset="-122"/>
              </a:rPr>
              <a:t>：数据挖掘，就是从存放在数据库、数据仓库或其他信息库中的大量数据中获取有效的、新颖的、潜在有用的、最终可理解的模式的非平凡过程</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0859574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8850" name="Picture 2"/>
          <p:cNvPicPr>
            <a:picLocks noChangeAspect="1" noChangeArrowheads="1"/>
          </p:cNvPicPr>
          <p:nvPr/>
        </p:nvPicPr>
        <p:blipFill>
          <a:blip r:embed="rId3" cstate="print"/>
          <a:srcRect/>
          <a:stretch>
            <a:fillRect/>
          </a:stretch>
        </p:blipFill>
        <p:spPr bwMode="auto">
          <a:xfrm>
            <a:off x="0" y="1023489"/>
            <a:ext cx="2836997" cy="2924353"/>
          </a:xfrm>
          <a:prstGeom prst="rect">
            <a:avLst/>
          </a:prstGeom>
          <a:noFill/>
          <a:ln w="9525">
            <a:noFill/>
            <a:miter lim="800000"/>
            <a:headEnd/>
            <a:tailEnd/>
          </a:ln>
        </p:spPr>
      </p:pic>
      <p:pic>
        <p:nvPicPr>
          <p:cNvPr id="78851" name="Picture 3"/>
          <p:cNvPicPr>
            <a:picLocks noChangeAspect="1" noChangeArrowheads="1"/>
          </p:cNvPicPr>
          <p:nvPr/>
        </p:nvPicPr>
        <p:blipFill>
          <a:blip r:embed="rId4" cstate="print"/>
          <a:srcRect/>
          <a:stretch>
            <a:fillRect/>
          </a:stretch>
        </p:blipFill>
        <p:spPr bwMode="auto">
          <a:xfrm>
            <a:off x="2903401" y="1064282"/>
            <a:ext cx="3085937" cy="2811493"/>
          </a:xfrm>
          <a:prstGeom prst="rect">
            <a:avLst/>
          </a:prstGeom>
          <a:noFill/>
          <a:ln w="9525">
            <a:noFill/>
            <a:miter lim="800000"/>
            <a:headEnd/>
            <a:tailEnd/>
          </a:ln>
        </p:spPr>
      </p:pic>
      <p:pic>
        <p:nvPicPr>
          <p:cNvPr id="78852" name="Picture 4"/>
          <p:cNvPicPr>
            <a:picLocks noChangeAspect="1" noChangeArrowheads="1"/>
          </p:cNvPicPr>
          <p:nvPr/>
        </p:nvPicPr>
        <p:blipFill>
          <a:blip r:embed="rId5" cstate="print"/>
          <a:srcRect/>
          <a:stretch>
            <a:fillRect/>
          </a:stretch>
        </p:blipFill>
        <p:spPr bwMode="auto">
          <a:xfrm>
            <a:off x="6042701" y="1004798"/>
            <a:ext cx="2751749" cy="2952840"/>
          </a:xfrm>
          <a:prstGeom prst="rect">
            <a:avLst/>
          </a:prstGeom>
          <a:noFill/>
          <a:ln w="9525">
            <a:noFill/>
            <a:miter lim="800000"/>
            <a:headEnd/>
            <a:tailEnd/>
          </a:ln>
        </p:spPr>
      </p:pic>
      <p:sp>
        <p:nvSpPr>
          <p:cNvPr id="8" name="矩形 7"/>
          <p:cNvSpPr/>
          <p:nvPr/>
        </p:nvSpPr>
        <p:spPr>
          <a:xfrm>
            <a:off x="206229" y="4281984"/>
            <a:ext cx="5946094" cy="1200329"/>
          </a:xfrm>
          <a:prstGeom prst="rect">
            <a:avLst/>
          </a:prstGeom>
        </p:spPr>
        <p:txBody>
          <a:bodyPr wrap="square">
            <a:spAutoFit/>
          </a:bodyPr>
          <a:lstStyle/>
          <a:p>
            <a:r>
              <a:rPr lang="zh-CN" altLang="en-US" dirty="0" smtClean="0"/>
              <a:t>支持向量机（</a:t>
            </a:r>
            <a:r>
              <a:rPr lang="en-US" altLang="zh-CN" dirty="0" smtClean="0"/>
              <a:t>SVM</a:t>
            </a:r>
            <a:r>
              <a:rPr lang="zh-CN" altLang="en-US" dirty="0" smtClean="0"/>
              <a:t>）：</a:t>
            </a:r>
            <a:r>
              <a:rPr lang="en-US" altLang="zh-CN" dirty="0" smtClean="0"/>
              <a:t>SVM</a:t>
            </a:r>
            <a:r>
              <a:rPr lang="zh-CN" altLang="en-US" dirty="0" smtClean="0"/>
              <a:t>利用核函数原始空间映射到一个更高维的特质空间中，使得样本在这个新的高维空间中可以被线性划分为两类</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136" y="1026544"/>
            <a:ext cx="2865227" cy="226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65567" y="1190685"/>
            <a:ext cx="4324711" cy="4524315"/>
          </a:xfrm>
          <a:prstGeom prst="rect">
            <a:avLst/>
          </a:prstGeom>
        </p:spPr>
        <p:txBody>
          <a:bodyPr wrap="square">
            <a:spAutoFit/>
          </a:bodyPr>
          <a:lstStyle/>
          <a:p>
            <a:r>
              <a:rPr lang="zh-CN" altLang="en-US" dirty="0" smtClean="0"/>
              <a:t>信息熵：描述信息混乱或确定程度的值，熵越大混乱程度越高，熵越小，混乱程度越小</a:t>
            </a:r>
            <a:endParaRPr lang="en-US" altLang="zh-CN" dirty="0" smtClean="0"/>
          </a:p>
          <a:p>
            <a:endParaRPr lang="en-US" altLang="zh-CN" dirty="0" smtClean="0"/>
          </a:p>
          <a:p>
            <a:endParaRPr lang="en-US" altLang="zh-CN" dirty="0" smtClean="0"/>
          </a:p>
          <a:p>
            <a:r>
              <a:rPr lang="zh-CN" altLang="en-US" dirty="0" smtClean="0"/>
              <a:t>信息增益 ：</a:t>
            </a:r>
            <a:r>
              <a:rPr lang="zh-CN" altLang="zh-CN" dirty="0" smtClean="0"/>
              <a:t>衡量一个属性区分样本的能力。 当新增一个属性时，信息熵的变化大小即为信息增益。</a:t>
            </a:r>
            <a:r>
              <a:rPr lang="en-US" altLang="zh-CN" dirty="0" smtClean="0"/>
              <a:t> </a:t>
            </a:r>
            <a:r>
              <a:rPr lang="zh-CN" altLang="en-US" dirty="0" smtClean="0"/>
              <a:t>信息增益</a:t>
            </a:r>
            <a:r>
              <a:rPr lang="zh-CN" altLang="zh-CN" dirty="0" smtClean="0"/>
              <a:t>越大表示</a:t>
            </a:r>
            <a:r>
              <a:rPr lang="en-US" altLang="zh-CN" dirty="0" smtClean="0"/>
              <a:t>x</a:t>
            </a:r>
            <a:r>
              <a:rPr lang="zh-CN" altLang="zh-CN" dirty="0" smtClean="0"/>
              <a:t>越重要</a:t>
            </a:r>
            <a:r>
              <a:rPr lang="en-US" altLang="zh-CN" dirty="0" smtClean="0"/>
              <a:t>  </a:t>
            </a:r>
          </a:p>
          <a:p>
            <a:r>
              <a:rPr lang="en-US" altLang="zh-CN" dirty="0" smtClean="0"/>
              <a:t>         </a:t>
            </a:r>
            <a:r>
              <a:rPr lang="zh-CN" altLang="en-US" dirty="0" smtClean="0"/>
              <a:t>   </a:t>
            </a:r>
            <a:r>
              <a:rPr lang="en-US" altLang="zh-CN" i="1" dirty="0" smtClean="0"/>
              <a:t>g</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p>
          <a:p>
            <a:endParaRPr lang="en-US" altLang="zh-CN" dirty="0" smtClean="0"/>
          </a:p>
          <a:p>
            <a:endParaRPr lang="en-US" altLang="zh-CN" dirty="0" smtClean="0"/>
          </a:p>
          <a:p>
            <a:r>
              <a:rPr lang="zh-CN" altLang="en-US" dirty="0" smtClean="0"/>
              <a:t>我们希望选择的作为树的分差点，应该符合信息熵最小，信息增益最大的特征</a:t>
            </a:r>
            <a:endParaRPr lang="en-US" altLang="zh-CN" dirty="0" smtClean="0"/>
          </a:p>
          <a:p>
            <a:endParaRPr lang="en-US" altLang="zh-CN" dirty="0" smtClean="0"/>
          </a:p>
          <a:p>
            <a:endParaRPr lang="en-US" altLang="zh-CN" dirty="0" smtClean="0"/>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427" y="1986763"/>
            <a:ext cx="2409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2571" y="3419412"/>
            <a:ext cx="29527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3436278" y="1101664"/>
            <a:ext cx="5050497" cy="4422836"/>
          </a:xfrm>
          <a:prstGeom prst="rect">
            <a:avLst/>
          </a:prstGeom>
          <a:noFill/>
          <a:ln w="9525">
            <a:noFill/>
            <a:miter lim="800000"/>
            <a:headEnd/>
            <a:tailEnd/>
          </a:ln>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 name="Picture 7"/>
          <p:cNvPicPr>
            <a:picLocks noChangeAspect="1" noChangeArrowheads="1"/>
          </p:cNvPicPr>
          <p:nvPr/>
        </p:nvPicPr>
        <p:blipFill>
          <a:blip r:embed="rId4" cstate="print"/>
          <a:srcRect/>
          <a:stretch>
            <a:fillRect/>
          </a:stretch>
        </p:blipFill>
        <p:spPr bwMode="auto">
          <a:xfrm>
            <a:off x="5303" y="1024297"/>
            <a:ext cx="3461798" cy="4252553"/>
          </a:xfrm>
          <a:prstGeom prst="rect">
            <a:avLst/>
          </a:prstGeom>
          <a:noFill/>
          <a:ln w="9525">
            <a:noFill/>
            <a:miter lim="800000"/>
            <a:headEnd/>
            <a:tailEnd/>
          </a:ln>
        </p:spPr>
      </p:pic>
      <p:sp>
        <p:nvSpPr>
          <p:cNvPr id="9" name="矩形 8"/>
          <p:cNvSpPr/>
          <p:nvPr/>
        </p:nvSpPr>
        <p:spPr>
          <a:xfrm>
            <a:off x="7447112" y="3625252"/>
            <a:ext cx="1696888" cy="338554"/>
          </a:xfrm>
          <a:prstGeom prst="rect">
            <a:avLst/>
          </a:prstGeom>
        </p:spPr>
        <p:txBody>
          <a:bodyPr wrap="square">
            <a:spAutoFit/>
          </a:bodyPr>
          <a:lstStyle/>
          <a:p>
            <a:r>
              <a:rPr lang="en-US" altLang="zh-CN" sz="1600" dirty="0" smtClean="0"/>
              <a:t>G(windy) = 0.048</a:t>
            </a:r>
          </a:p>
        </p:txBody>
      </p:sp>
      <p:sp>
        <p:nvSpPr>
          <p:cNvPr id="10" name="矩形 9"/>
          <p:cNvSpPr/>
          <p:nvPr/>
        </p:nvSpPr>
        <p:spPr>
          <a:xfrm>
            <a:off x="4580088" y="1472602"/>
            <a:ext cx="1792138" cy="338554"/>
          </a:xfrm>
          <a:prstGeom prst="rect">
            <a:avLst/>
          </a:prstGeom>
        </p:spPr>
        <p:txBody>
          <a:bodyPr wrap="square">
            <a:spAutoFit/>
          </a:bodyPr>
          <a:lstStyle/>
          <a:p>
            <a:r>
              <a:rPr lang="en-US" altLang="zh-CN" sz="1600" dirty="0" smtClean="0"/>
              <a:t>G(outlook) = 0.247</a:t>
            </a:r>
          </a:p>
        </p:txBody>
      </p:sp>
      <p:sp>
        <p:nvSpPr>
          <p:cNvPr id="11" name="矩形 10"/>
          <p:cNvSpPr/>
          <p:nvPr/>
        </p:nvSpPr>
        <p:spPr>
          <a:xfrm>
            <a:off x="7513787" y="1529752"/>
            <a:ext cx="1754038" cy="338554"/>
          </a:xfrm>
          <a:prstGeom prst="rect">
            <a:avLst/>
          </a:prstGeom>
        </p:spPr>
        <p:txBody>
          <a:bodyPr wrap="square">
            <a:spAutoFit/>
          </a:bodyPr>
          <a:lstStyle/>
          <a:p>
            <a:r>
              <a:rPr lang="en-US" altLang="zh-CN" sz="1600" dirty="0" smtClean="0"/>
              <a:t>G(temp) = 0.029</a:t>
            </a:r>
          </a:p>
        </p:txBody>
      </p:sp>
      <p:sp>
        <p:nvSpPr>
          <p:cNvPr id="12" name="矩形 11"/>
          <p:cNvSpPr/>
          <p:nvPr/>
        </p:nvSpPr>
        <p:spPr>
          <a:xfrm>
            <a:off x="4608661" y="3530002"/>
            <a:ext cx="1973113" cy="338554"/>
          </a:xfrm>
          <a:prstGeom prst="rect">
            <a:avLst/>
          </a:prstGeom>
        </p:spPr>
        <p:txBody>
          <a:bodyPr wrap="square">
            <a:spAutoFit/>
          </a:bodyPr>
          <a:lstStyle/>
          <a:p>
            <a:r>
              <a:rPr lang="en-US" altLang="zh-CN" sz="1600" dirty="0" smtClean="0"/>
              <a:t>G(humidity) = 0.152</a:t>
            </a:r>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1242" y="1061228"/>
            <a:ext cx="7526908" cy="3139321"/>
          </a:xfrm>
          <a:prstGeom prst="rect">
            <a:avLst/>
          </a:prstGeom>
        </p:spPr>
        <p:txBody>
          <a:bodyPr wrap="square">
            <a:spAutoFit/>
          </a:bodyPr>
          <a:lstStyle/>
          <a:p>
            <a:pPr>
              <a:buFont typeface="Wingdings" pitchFamily="2" charset="2"/>
              <a:buChar char="Ø"/>
            </a:pPr>
            <a:r>
              <a:rPr lang="en-US" altLang="zh-CN" dirty="0" smtClean="0"/>
              <a:t>ID3 </a:t>
            </a:r>
            <a:r>
              <a:rPr lang="zh-CN" altLang="en-US" dirty="0" smtClean="0"/>
              <a:t>决策树</a:t>
            </a:r>
            <a:r>
              <a:rPr lang="en-US" altLang="zh-CN" dirty="0" smtClean="0"/>
              <a:t> </a:t>
            </a:r>
            <a:r>
              <a:rPr lang="zh-CN" altLang="en-US" dirty="0" smtClean="0"/>
              <a:t>：明显的不足就是在一个特征属性类别较多的情况下，这个特征的信息增益往往也会较大，从而总是偏向于选取这种类别较多的属性作为第一个树节点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en-US" altLang="zh-CN" dirty="0" smtClean="0"/>
              <a:t>C4.5 </a:t>
            </a:r>
            <a:r>
              <a:rPr lang="zh-CN" altLang="en-US" dirty="0" smtClean="0"/>
              <a:t>决策树：对</a:t>
            </a:r>
            <a:r>
              <a:rPr lang="en-US" altLang="zh-CN" dirty="0" smtClean="0"/>
              <a:t>ID3</a:t>
            </a:r>
            <a:r>
              <a:rPr lang="zh-CN" altLang="en-US" dirty="0" smtClean="0"/>
              <a:t>的改进，根据信息增益率选择根节点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分类回归树</a:t>
            </a:r>
            <a:r>
              <a:rPr lang="en-US" altLang="zh-CN" dirty="0" smtClean="0"/>
              <a:t>CART</a:t>
            </a:r>
            <a:r>
              <a:rPr lang="zh-CN" altLang="en-US" dirty="0" smtClean="0"/>
              <a:t>：根据</a:t>
            </a:r>
            <a:r>
              <a:rPr lang="en-US" altLang="zh-CN" dirty="0" err="1" smtClean="0"/>
              <a:t>Gini</a:t>
            </a:r>
            <a:r>
              <a:rPr lang="zh-CN" altLang="en-US" dirty="0" smtClean="0"/>
              <a:t>系数选择根节点，一定是二叉树</a:t>
            </a: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随机森林：构造多棵决策树（几十上百），树节点随机挑选，对于新的训练集，采用民主投票表决的方式决定属于哪类</a:t>
            </a:r>
            <a:endParaRPr lang="en-US" altLang="zh-CN" dirty="0" smtClean="0"/>
          </a:p>
        </p:txBody>
      </p:sp>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8914" name="Picture 2"/>
          <p:cNvPicPr>
            <a:picLocks noChangeAspect="1" noChangeArrowheads="1"/>
          </p:cNvPicPr>
          <p:nvPr/>
        </p:nvPicPr>
        <p:blipFill>
          <a:blip r:embed="rId3" cstate="print"/>
          <a:srcRect/>
          <a:stretch>
            <a:fillRect/>
          </a:stretch>
        </p:blipFill>
        <p:spPr bwMode="auto">
          <a:xfrm>
            <a:off x="2028738" y="3034614"/>
            <a:ext cx="2047875" cy="4286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54</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4033" name="Picture 1"/>
          <p:cNvPicPr>
            <a:picLocks noChangeAspect="1" noChangeArrowheads="1"/>
          </p:cNvPicPr>
          <p:nvPr/>
        </p:nvPicPr>
        <p:blipFill>
          <a:blip r:embed="rId3" cstate="print"/>
          <a:srcRect/>
          <a:stretch>
            <a:fillRect/>
          </a:stretch>
        </p:blipFill>
        <p:spPr bwMode="auto">
          <a:xfrm>
            <a:off x="439946" y="1145138"/>
            <a:ext cx="2474523" cy="1928831"/>
          </a:xfrm>
          <a:prstGeom prst="rect">
            <a:avLst/>
          </a:prstGeom>
          <a:noFill/>
          <a:ln w="9525">
            <a:noFill/>
            <a:miter lim="800000"/>
            <a:headEnd/>
            <a:tailEnd/>
          </a:ln>
        </p:spPr>
      </p:pic>
      <p:pic>
        <p:nvPicPr>
          <p:cNvPr id="44034" name="Picture 2"/>
          <p:cNvPicPr>
            <a:picLocks noChangeAspect="1" noChangeArrowheads="1"/>
          </p:cNvPicPr>
          <p:nvPr/>
        </p:nvPicPr>
        <p:blipFill>
          <a:blip r:embed="rId4" cstate="print"/>
          <a:srcRect/>
          <a:stretch>
            <a:fillRect/>
          </a:stretch>
        </p:blipFill>
        <p:spPr bwMode="auto">
          <a:xfrm>
            <a:off x="4345018" y="1204914"/>
            <a:ext cx="3125458" cy="1779826"/>
          </a:xfrm>
          <a:prstGeom prst="rect">
            <a:avLst/>
          </a:prstGeom>
          <a:noFill/>
          <a:ln w="9525">
            <a:noFill/>
            <a:miter lim="800000"/>
            <a:headEnd/>
            <a:tailEnd/>
          </a:ln>
        </p:spPr>
      </p:pic>
      <p:pic>
        <p:nvPicPr>
          <p:cNvPr id="44035" name="Picture 3"/>
          <p:cNvPicPr>
            <a:picLocks noChangeAspect="1" noChangeArrowheads="1"/>
          </p:cNvPicPr>
          <p:nvPr/>
        </p:nvPicPr>
        <p:blipFill>
          <a:blip r:embed="rId5" cstate="print"/>
          <a:srcRect/>
          <a:stretch>
            <a:fillRect/>
          </a:stretch>
        </p:blipFill>
        <p:spPr bwMode="auto">
          <a:xfrm>
            <a:off x="302553" y="3352081"/>
            <a:ext cx="2638425" cy="304800"/>
          </a:xfrm>
          <a:prstGeom prst="rect">
            <a:avLst/>
          </a:prstGeom>
          <a:noFill/>
          <a:ln w="9525">
            <a:noFill/>
            <a:miter lim="800000"/>
            <a:headEnd/>
            <a:tailEnd/>
          </a:ln>
        </p:spPr>
      </p:pic>
      <p:pic>
        <p:nvPicPr>
          <p:cNvPr id="44037" name="Picture 5"/>
          <p:cNvPicPr>
            <a:picLocks noChangeAspect="1" noChangeArrowheads="1"/>
          </p:cNvPicPr>
          <p:nvPr/>
        </p:nvPicPr>
        <p:blipFill>
          <a:blip r:embed="rId6" cstate="print"/>
          <a:srcRect/>
          <a:stretch>
            <a:fillRect/>
          </a:stretch>
        </p:blipFill>
        <p:spPr bwMode="auto">
          <a:xfrm>
            <a:off x="3869846" y="3090145"/>
            <a:ext cx="4083709" cy="828675"/>
          </a:xfrm>
          <a:prstGeom prst="rect">
            <a:avLst/>
          </a:prstGeom>
          <a:noFill/>
          <a:ln w="9525">
            <a:noFill/>
            <a:miter lim="800000"/>
            <a:headEnd/>
            <a:tailEnd/>
          </a:ln>
        </p:spPr>
      </p:pic>
      <p:pic>
        <p:nvPicPr>
          <p:cNvPr id="44040" name="Picture 8"/>
          <p:cNvPicPr>
            <a:picLocks noChangeAspect="1" noChangeArrowheads="1"/>
          </p:cNvPicPr>
          <p:nvPr/>
        </p:nvPicPr>
        <p:blipFill>
          <a:blip r:embed="rId7" cstate="print"/>
          <a:srcRect/>
          <a:stretch>
            <a:fillRect/>
          </a:stretch>
        </p:blipFill>
        <p:spPr bwMode="auto">
          <a:xfrm>
            <a:off x="3157179" y="5102345"/>
            <a:ext cx="2105025" cy="323850"/>
          </a:xfrm>
          <a:prstGeom prst="rect">
            <a:avLst/>
          </a:prstGeom>
          <a:noFill/>
          <a:ln w="9525">
            <a:noFill/>
            <a:miter lim="800000"/>
            <a:headEnd/>
            <a:tailEnd/>
          </a:ln>
        </p:spPr>
      </p:pic>
      <p:pic>
        <p:nvPicPr>
          <p:cNvPr id="44041" name="Picture 9"/>
          <p:cNvPicPr>
            <a:picLocks noChangeAspect="1" noChangeArrowheads="1"/>
          </p:cNvPicPr>
          <p:nvPr/>
        </p:nvPicPr>
        <p:blipFill>
          <a:blip r:embed="rId8" cstate="print"/>
          <a:srcRect/>
          <a:stretch>
            <a:fillRect/>
          </a:stretch>
        </p:blipFill>
        <p:spPr bwMode="auto">
          <a:xfrm>
            <a:off x="2736550" y="4352657"/>
            <a:ext cx="3067050" cy="5810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55</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6802" name="Picture 2"/>
          <p:cNvPicPr>
            <a:picLocks noChangeAspect="1" noChangeArrowheads="1"/>
          </p:cNvPicPr>
          <p:nvPr/>
        </p:nvPicPr>
        <p:blipFill>
          <a:blip r:embed="rId3" cstate="print"/>
          <a:srcRect/>
          <a:stretch>
            <a:fillRect/>
          </a:stretch>
        </p:blipFill>
        <p:spPr bwMode="auto">
          <a:xfrm>
            <a:off x="224198" y="1170961"/>
            <a:ext cx="6715125" cy="1666875"/>
          </a:xfrm>
          <a:prstGeom prst="rect">
            <a:avLst/>
          </a:prstGeom>
          <a:noFill/>
          <a:ln w="9525">
            <a:noFill/>
            <a:miter lim="800000"/>
            <a:headEnd/>
            <a:tailEnd/>
          </a:ln>
        </p:spPr>
      </p:pic>
      <p:sp>
        <p:nvSpPr>
          <p:cNvPr id="12" name="TextBox 11"/>
          <p:cNvSpPr txBox="1"/>
          <p:nvPr/>
        </p:nvSpPr>
        <p:spPr>
          <a:xfrm>
            <a:off x="839458" y="3015670"/>
            <a:ext cx="974785" cy="369332"/>
          </a:xfrm>
          <a:prstGeom prst="rect">
            <a:avLst/>
          </a:prstGeom>
          <a:noFill/>
        </p:spPr>
        <p:txBody>
          <a:bodyPr wrap="square" rtlCol="0">
            <a:spAutoFit/>
          </a:bodyPr>
          <a:lstStyle/>
          <a:p>
            <a:r>
              <a:rPr lang="zh-CN" altLang="en-US" dirty="0" smtClean="0"/>
              <a:t>欠拟合</a:t>
            </a:r>
            <a:endParaRPr lang="zh-CN" altLang="en-US" dirty="0"/>
          </a:p>
        </p:txBody>
      </p:sp>
      <p:sp>
        <p:nvSpPr>
          <p:cNvPr id="13" name="TextBox 12"/>
          <p:cNvSpPr txBox="1"/>
          <p:nvPr/>
        </p:nvSpPr>
        <p:spPr>
          <a:xfrm>
            <a:off x="4951382" y="3038675"/>
            <a:ext cx="974785" cy="369332"/>
          </a:xfrm>
          <a:prstGeom prst="rect">
            <a:avLst/>
          </a:prstGeom>
          <a:noFill/>
        </p:spPr>
        <p:txBody>
          <a:bodyPr wrap="square" rtlCol="0">
            <a:spAutoFit/>
          </a:bodyPr>
          <a:lstStyle/>
          <a:p>
            <a:r>
              <a:rPr lang="zh-CN" altLang="en-US" dirty="0" smtClean="0"/>
              <a:t>过拟合</a:t>
            </a:r>
            <a:endParaRPr lang="zh-CN" altLang="en-US" dirty="0"/>
          </a:p>
        </p:txBody>
      </p:sp>
      <p:sp>
        <p:nvSpPr>
          <p:cNvPr id="14" name="TextBox 13"/>
          <p:cNvSpPr txBox="1"/>
          <p:nvPr/>
        </p:nvSpPr>
        <p:spPr>
          <a:xfrm>
            <a:off x="2812030" y="3021421"/>
            <a:ext cx="974785" cy="369332"/>
          </a:xfrm>
          <a:prstGeom prst="rect">
            <a:avLst/>
          </a:prstGeom>
          <a:noFill/>
        </p:spPr>
        <p:txBody>
          <a:bodyPr wrap="square" rtlCol="0">
            <a:spAutoFit/>
          </a:bodyPr>
          <a:lstStyle/>
          <a:p>
            <a:r>
              <a:rPr lang="zh-CN" altLang="en-US" dirty="0" smtClean="0"/>
              <a:t>刚好</a:t>
            </a:r>
            <a:endParaRPr lang="zh-CN" altLang="en-US" dirty="0"/>
          </a:p>
        </p:txBody>
      </p:sp>
      <p:sp>
        <p:nvSpPr>
          <p:cNvPr id="15" name="TextBox 14"/>
          <p:cNvSpPr txBox="1"/>
          <p:nvPr/>
        </p:nvSpPr>
        <p:spPr>
          <a:xfrm>
            <a:off x="4446108" y="3608846"/>
            <a:ext cx="4437022" cy="369332"/>
          </a:xfrm>
          <a:prstGeom prst="rect">
            <a:avLst/>
          </a:prstGeom>
          <a:noFill/>
        </p:spPr>
        <p:txBody>
          <a:bodyPr wrap="square" rtlCol="0">
            <a:spAutoFit/>
          </a:bodyPr>
          <a:lstStyle/>
          <a:p>
            <a:r>
              <a:rPr lang="zh-CN" altLang="en-US" dirty="0" smtClean="0"/>
              <a:t>损失函数加入</a:t>
            </a:r>
            <a:r>
              <a:rPr lang="en-US" altLang="zh-CN" dirty="0" smtClean="0"/>
              <a:t>L1</a:t>
            </a:r>
            <a:r>
              <a:rPr lang="zh-CN" altLang="en-US" dirty="0" smtClean="0"/>
              <a:t>正则化项，为</a:t>
            </a:r>
            <a:r>
              <a:rPr lang="en-US" altLang="zh-CN" dirty="0" smtClean="0"/>
              <a:t>Lasso</a:t>
            </a:r>
            <a:r>
              <a:rPr lang="zh-CN" altLang="en-US" dirty="0" smtClean="0"/>
              <a:t>回归</a:t>
            </a:r>
            <a:endParaRPr lang="zh-CN" altLang="en-US" dirty="0"/>
          </a:p>
        </p:txBody>
      </p:sp>
      <p:sp>
        <p:nvSpPr>
          <p:cNvPr id="16" name="TextBox 15"/>
          <p:cNvSpPr txBox="1"/>
          <p:nvPr/>
        </p:nvSpPr>
        <p:spPr>
          <a:xfrm>
            <a:off x="4451862" y="4675646"/>
            <a:ext cx="4577568" cy="369332"/>
          </a:xfrm>
          <a:prstGeom prst="rect">
            <a:avLst/>
          </a:prstGeom>
          <a:noFill/>
        </p:spPr>
        <p:txBody>
          <a:bodyPr wrap="square" rtlCol="0">
            <a:spAutoFit/>
          </a:bodyPr>
          <a:lstStyle/>
          <a:p>
            <a:r>
              <a:rPr lang="zh-CN" altLang="en-US" dirty="0" smtClean="0"/>
              <a:t>损失函数加入</a:t>
            </a:r>
            <a:r>
              <a:rPr lang="en-US" altLang="zh-CN" dirty="0" smtClean="0"/>
              <a:t>L2</a:t>
            </a:r>
            <a:r>
              <a:rPr lang="zh-CN" altLang="en-US" dirty="0" smtClean="0"/>
              <a:t>正则化项，为</a:t>
            </a:r>
            <a:r>
              <a:rPr lang="en-US" altLang="zh-CN" dirty="0" smtClean="0"/>
              <a:t>Ridge</a:t>
            </a:r>
            <a:r>
              <a:rPr lang="zh-CN" altLang="en-US" dirty="0" smtClean="0"/>
              <a:t>回归</a:t>
            </a:r>
            <a:endParaRPr lang="zh-CN" altLang="en-US" dirty="0"/>
          </a:p>
        </p:txBody>
      </p:sp>
      <p:pic>
        <p:nvPicPr>
          <p:cNvPr id="76803" name="Picture 3"/>
          <p:cNvPicPr>
            <a:picLocks noChangeAspect="1" noChangeArrowheads="1"/>
          </p:cNvPicPr>
          <p:nvPr/>
        </p:nvPicPr>
        <p:blipFill>
          <a:blip r:embed="rId4" cstate="print"/>
          <a:srcRect/>
          <a:stretch>
            <a:fillRect/>
          </a:stretch>
        </p:blipFill>
        <p:spPr bwMode="auto">
          <a:xfrm>
            <a:off x="5065591" y="4155437"/>
            <a:ext cx="3334291" cy="314325"/>
          </a:xfrm>
          <a:prstGeom prst="rect">
            <a:avLst/>
          </a:prstGeom>
          <a:noFill/>
          <a:ln w="9525">
            <a:noFill/>
            <a:miter lim="800000"/>
            <a:headEnd/>
            <a:tailEnd/>
          </a:ln>
        </p:spPr>
      </p:pic>
      <p:pic>
        <p:nvPicPr>
          <p:cNvPr id="76804" name="Picture 4"/>
          <p:cNvPicPr>
            <a:picLocks noChangeAspect="1" noChangeArrowheads="1"/>
          </p:cNvPicPr>
          <p:nvPr/>
        </p:nvPicPr>
        <p:blipFill>
          <a:blip r:embed="rId5" cstate="print"/>
          <a:srcRect/>
          <a:stretch>
            <a:fillRect/>
          </a:stretch>
        </p:blipFill>
        <p:spPr bwMode="auto">
          <a:xfrm>
            <a:off x="5061099" y="5112339"/>
            <a:ext cx="3192134" cy="419100"/>
          </a:xfrm>
          <a:prstGeom prst="rect">
            <a:avLst/>
          </a:prstGeom>
          <a:noFill/>
          <a:ln w="9525">
            <a:noFill/>
            <a:miter lim="800000"/>
            <a:headEnd/>
            <a:tailEnd/>
          </a:ln>
        </p:spPr>
      </p:pic>
      <p:sp>
        <p:nvSpPr>
          <p:cNvPr id="20" name="TextBox 19"/>
          <p:cNvSpPr txBox="1"/>
          <p:nvPr/>
        </p:nvSpPr>
        <p:spPr>
          <a:xfrm>
            <a:off x="6740646" y="1484121"/>
            <a:ext cx="2222380" cy="923330"/>
          </a:xfrm>
          <a:prstGeom prst="rect">
            <a:avLst/>
          </a:prstGeom>
          <a:noFill/>
        </p:spPr>
        <p:txBody>
          <a:bodyPr wrap="square" rtlCol="0">
            <a:spAutoFit/>
          </a:bodyPr>
          <a:lstStyle/>
          <a:p>
            <a:r>
              <a:rPr lang="zh-CN" altLang="en-US" dirty="0" smtClean="0"/>
              <a:t>岭回归和</a:t>
            </a:r>
            <a:r>
              <a:rPr lang="en-US" altLang="zh-CN" dirty="0" smtClean="0"/>
              <a:t>Lasso</a:t>
            </a:r>
            <a:r>
              <a:rPr lang="zh-CN" altLang="en-US" dirty="0" smtClean="0"/>
              <a:t>回归能解决线性回归的过拟合问题</a:t>
            </a:r>
            <a:endParaRPr lang="zh-CN" altLang="en-US" dirty="0"/>
          </a:p>
        </p:txBody>
      </p:sp>
      <p:cxnSp>
        <p:nvCxnSpPr>
          <p:cNvPr id="22" name="直接连接符 21"/>
          <p:cNvCxnSpPr/>
          <p:nvPr/>
        </p:nvCxnSpPr>
        <p:spPr>
          <a:xfrm flipV="1">
            <a:off x="0" y="3390181"/>
            <a:ext cx="9144000" cy="862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4"/>
          <p:cNvSpPr txBox="1"/>
          <p:nvPr/>
        </p:nvSpPr>
        <p:spPr>
          <a:xfrm>
            <a:off x="266699" y="3654089"/>
            <a:ext cx="4437022" cy="369332"/>
          </a:xfrm>
          <a:prstGeom prst="rect">
            <a:avLst/>
          </a:prstGeom>
          <a:noFill/>
        </p:spPr>
        <p:txBody>
          <a:bodyPr wrap="square" rtlCol="0">
            <a:spAutoFit/>
          </a:bodyPr>
          <a:lstStyle/>
          <a:p>
            <a:r>
              <a:rPr lang="zh-CN" altLang="en-US" dirty="0" smtClean="0"/>
              <a:t>损失函数</a:t>
            </a:r>
            <a:r>
              <a:rPr lang="zh-CN" altLang="en-US" dirty="0"/>
              <a:t>：</a:t>
            </a:r>
          </a:p>
        </p:txBody>
      </p:sp>
      <p:pic>
        <p:nvPicPr>
          <p:cNvPr id="3" name="图片 2"/>
          <p:cNvPicPr>
            <a:picLocks noChangeAspect="1"/>
          </p:cNvPicPr>
          <p:nvPr/>
        </p:nvPicPr>
        <p:blipFill>
          <a:blip r:embed="rId6"/>
          <a:stretch>
            <a:fillRect/>
          </a:stretch>
        </p:blipFill>
        <p:spPr>
          <a:xfrm>
            <a:off x="899526" y="4278702"/>
            <a:ext cx="2485714" cy="676190"/>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png"/>
          <p:cNvPicPr>
            <a:picLocks noChangeAspect="1"/>
          </p:cNvPicPr>
          <p:nvPr/>
        </p:nvPicPr>
        <p:blipFill>
          <a:blip r:embed="rId3" cstate="print"/>
          <a:stretch>
            <a:fillRect/>
          </a:stretch>
        </p:blipFill>
        <p:spPr>
          <a:xfrm>
            <a:off x="86628" y="1140752"/>
            <a:ext cx="5315171" cy="4182019"/>
          </a:xfrm>
          <a:prstGeom prst="rect">
            <a:avLst/>
          </a:prstGeom>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56</a:t>
            </a:fld>
            <a:endParaRPr kumimoji="0" lang="zh-CN" dirty="0"/>
          </a:p>
        </p:txBody>
      </p:sp>
      <p:sp>
        <p:nvSpPr>
          <p:cNvPr id="5"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等渗回归 </a:t>
            </a:r>
            <a:r>
              <a:rPr lang="en-US" altLang="zh-CN" dirty="0" smtClean="0">
                <a:solidFill>
                  <a:schemeClr val="bg2">
                    <a:lumMod val="50000"/>
                  </a:schemeClr>
                </a:solidFill>
                <a:effectLst/>
              </a:rPr>
              <a:t>isotonic regression</a:t>
            </a:r>
            <a:endParaRPr lang="zh-CN" altLang="en-US" dirty="0">
              <a:solidFill>
                <a:schemeClr val="bg2">
                  <a:lumMod val="50000"/>
                </a:schemeClr>
              </a:solidFill>
              <a:effectLst/>
            </a:endParaRPr>
          </a:p>
        </p:txBody>
      </p:sp>
      <p:sp>
        <p:nvSpPr>
          <p:cNvPr id="6" name="TextBox 5"/>
          <p:cNvSpPr txBox="1"/>
          <p:nvPr/>
        </p:nvSpPr>
        <p:spPr>
          <a:xfrm>
            <a:off x="5373601" y="1419225"/>
            <a:ext cx="3695700" cy="923330"/>
          </a:xfrm>
          <a:prstGeom prst="rect">
            <a:avLst/>
          </a:prstGeom>
          <a:noFill/>
        </p:spPr>
        <p:txBody>
          <a:bodyPr wrap="square" rtlCol="0">
            <a:spAutoFit/>
          </a:bodyPr>
          <a:lstStyle/>
          <a:p>
            <a:r>
              <a:rPr lang="zh-CN" altLang="en-US" dirty="0" smtClean="0"/>
              <a:t>又叫保序回归，是一种单调函数的回归，回归模型中后一个</a:t>
            </a:r>
            <a:r>
              <a:rPr lang="en-US" altLang="zh-CN" dirty="0" smtClean="0"/>
              <a:t>x</a:t>
            </a:r>
            <a:r>
              <a:rPr lang="zh-CN" altLang="en-US" dirty="0" smtClean="0"/>
              <a:t>一定比前一个</a:t>
            </a:r>
            <a:r>
              <a:rPr lang="en-US" altLang="zh-CN" dirty="0" smtClean="0"/>
              <a:t>x</a:t>
            </a:r>
            <a:r>
              <a:rPr lang="zh-CN" altLang="en-US" dirty="0" smtClean="0"/>
              <a:t>大，也就是有序</a:t>
            </a:r>
            <a:endParaRPr lang="zh-CN" altLang="en-US" dirty="0"/>
          </a:p>
        </p:txBody>
      </p:sp>
      <p:sp>
        <p:nvSpPr>
          <p:cNvPr id="7" name="TextBox 6"/>
          <p:cNvSpPr txBox="1"/>
          <p:nvPr/>
        </p:nvSpPr>
        <p:spPr>
          <a:xfrm>
            <a:off x="5392650" y="2609850"/>
            <a:ext cx="3352800" cy="646331"/>
          </a:xfrm>
          <a:prstGeom prst="rect">
            <a:avLst/>
          </a:prstGeom>
          <a:noFill/>
        </p:spPr>
        <p:txBody>
          <a:bodyPr wrap="square" rtlCol="0">
            <a:spAutoFit/>
          </a:bodyPr>
          <a:lstStyle/>
          <a:p>
            <a:r>
              <a:rPr lang="zh-CN" altLang="en-US" dirty="0" smtClean="0"/>
              <a:t>应用之一就是用来做统计推断，比如药量和毒性的关系</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57</a:t>
            </a:fld>
            <a:endParaRPr kumimoji="0" lang="zh-CN" dirty="0"/>
          </a:p>
        </p:txBody>
      </p:sp>
      <p:sp>
        <p:nvSpPr>
          <p:cNvPr id="4" name="标题 3"/>
          <p:cNvSpPr>
            <a:spLocks noGrp="1"/>
          </p:cNvSpPr>
          <p:nvPr>
            <p:ph type="title"/>
          </p:nvPr>
        </p:nvSpPr>
        <p:spPr>
          <a:xfrm>
            <a:off x="266700" y="82372"/>
            <a:ext cx="6496409"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逻辑回归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矩形 4"/>
          <p:cNvSpPr/>
          <p:nvPr/>
        </p:nvSpPr>
        <p:spPr>
          <a:xfrm>
            <a:off x="465826" y="1342458"/>
            <a:ext cx="7927676" cy="646331"/>
          </a:xfrm>
          <a:prstGeom prst="rect">
            <a:avLst/>
          </a:prstGeom>
        </p:spPr>
        <p:txBody>
          <a:bodyPr wrap="square">
            <a:spAutoFit/>
          </a:bodyPr>
          <a:lstStyle/>
          <a:p>
            <a:r>
              <a:rPr lang="zh-CN" altLang="en-US" dirty="0" smtClean="0"/>
              <a:t>逻辑回归本质上是线性回归，只是在特征到结果的映射中加入了一层函数映射，使得连续值映射到</a:t>
            </a:r>
            <a:r>
              <a:rPr lang="en-US" altLang="zh-CN" dirty="0" smtClean="0"/>
              <a:t>0</a:t>
            </a:r>
            <a:r>
              <a:rPr lang="zh-CN" altLang="en-US" dirty="0" smtClean="0"/>
              <a:t>和</a:t>
            </a:r>
            <a:r>
              <a:rPr lang="en-US" altLang="zh-CN" dirty="0" smtClean="0"/>
              <a:t>1</a:t>
            </a:r>
            <a:r>
              <a:rPr lang="zh-CN" altLang="en-US" dirty="0" smtClean="0"/>
              <a:t>上</a:t>
            </a:r>
            <a:endParaRPr lang="zh-CN" altLang="en-US" dirty="0"/>
          </a:p>
        </p:txBody>
      </p:sp>
      <p:pic>
        <p:nvPicPr>
          <p:cNvPr id="43011" name="Picture 3"/>
          <p:cNvPicPr>
            <a:picLocks noChangeAspect="1" noChangeArrowheads="1"/>
          </p:cNvPicPr>
          <p:nvPr/>
        </p:nvPicPr>
        <p:blipFill>
          <a:blip r:embed="rId3" cstate="print"/>
          <a:srcRect/>
          <a:stretch>
            <a:fillRect/>
          </a:stretch>
        </p:blipFill>
        <p:spPr bwMode="auto">
          <a:xfrm>
            <a:off x="5777509" y="2186456"/>
            <a:ext cx="3164996" cy="523085"/>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5741386" y="2760401"/>
            <a:ext cx="3143250" cy="2009775"/>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46981" y="2293437"/>
            <a:ext cx="1946293" cy="1492125"/>
          </a:xfrm>
          <a:prstGeom prst="rect">
            <a:avLst/>
          </a:prstGeom>
        </p:spPr>
      </p:pic>
      <p:pic>
        <p:nvPicPr>
          <p:cNvPr id="7" name="图片 6"/>
          <p:cNvPicPr>
            <a:picLocks noChangeAspect="1"/>
          </p:cNvPicPr>
          <p:nvPr/>
        </p:nvPicPr>
        <p:blipFill>
          <a:blip r:embed="rId6"/>
          <a:stretch>
            <a:fillRect/>
          </a:stretch>
        </p:blipFill>
        <p:spPr>
          <a:xfrm>
            <a:off x="346981" y="4044387"/>
            <a:ext cx="3232964" cy="1451578"/>
          </a:xfrm>
          <a:prstGeom prst="rect">
            <a:avLst/>
          </a:prstGeom>
        </p:spPr>
      </p:pic>
      <p:sp>
        <p:nvSpPr>
          <p:cNvPr id="8" name="文本框 7"/>
          <p:cNvSpPr txBox="1"/>
          <p:nvPr/>
        </p:nvSpPr>
        <p:spPr>
          <a:xfrm>
            <a:off x="2373397" y="3102483"/>
            <a:ext cx="1107996" cy="369332"/>
          </a:xfrm>
          <a:prstGeom prst="rect">
            <a:avLst/>
          </a:prstGeom>
          <a:noFill/>
        </p:spPr>
        <p:txBody>
          <a:bodyPr wrap="none" rtlCol="0">
            <a:spAutoFit/>
          </a:bodyPr>
          <a:lstStyle/>
          <a:p>
            <a:r>
              <a:rPr lang="zh-CN" altLang="en-US" dirty="0" smtClean="0"/>
              <a:t>线性回归</a:t>
            </a:r>
            <a:endParaRPr lang="zh-CN" altLang="en-US" dirty="0"/>
          </a:p>
        </p:txBody>
      </p:sp>
      <p:sp>
        <p:nvSpPr>
          <p:cNvPr id="11" name="文本框 10"/>
          <p:cNvSpPr txBox="1"/>
          <p:nvPr/>
        </p:nvSpPr>
        <p:spPr>
          <a:xfrm>
            <a:off x="3595382" y="4770176"/>
            <a:ext cx="1107996" cy="369332"/>
          </a:xfrm>
          <a:prstGeom prst="rect">
            <a:avLst/>
          </a:prstGeom>
          <a:noFill/>
        </p:spPr>
        <p:txBody>
          <a:bodyPr wrap="none" rtlCol="0">
            <a:spAutoFit/>
          </a:bodyPr>
          <a:lstStyle/>
          <a:p>
            <a:r>
              <a:rPr lang="zh-CN" altLang="en-US" dirty="0"/>
              <a:t>逻辑</a:t>
            </a:r>
            <a:r>
              <a:rPr lang="zh-CN" altLang="en-US" dirty="0" smtClean="0"/>
              <a:t>回归</a:t>
            </a:r>
            <a:endParaRPr lang="zh-CN" altLang="en-US" dirty="0"/>
          </a:p>
        </p:txBody>
      </p:sp>
      <p:sp>
        <p:nvSpPr>
          <p:cNvPr id="12" name="文本框 11"/>
          <p:cNvSpPr txBox="1"/>
          <p:nvPr/>
        </p:nvSpPr>
        <p:spPr>
          <a:xfrm>
            <a:off x="5834743" y="4954842"/>
            <a:ext cx="2960913" cy="369332"/>
          </a:xfrm>
          <a:prstGeom prst="rect">
            <a:avLst/>
          </a:prstGeom>
          <a:noFill/>
        </p:spPr>
        <p:txBody>
          <a:bodyPr wrap="square" rtlCol="0">
            <a:spAutoFit/>
          </a:bodyPr>
          <a:lstStyle/>
          <a:p>
            <a:r>
              <a:rPr lang="en-US" altLang="zh-CN" dirty="0" smtClean="0"/>
              <a:t>Logistic</a:t>
            </a:r>
            <a:r>
              <a:rPr lang="zh-CN" altLang="en-US" dirty="0" smtClean="0"/>
              <a:t>函数（</a:t>
            </a:r>
            <a:r>
              <a:rPr lang="en-US" altLang="zh-CN" dirty="0" smtClean="0"/>
              <a:t>sigmoid</a:t>
            </a:r>
            <a:r>
              <a:rPr lang="zh-CN" altLang="en-US" dirty="0" smtClean="0"/>
              <a:t>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649814" y="1557646"/>
            <a:ext cx="3890683" cy="369332"/>
          </a:xfrm>
          <a:prstGeom prst="rect">
            <a:avLst/>
          </a:prstGeom>
          <a:noFill/>
        </p:spPr>
        <p:txBody>
          <a:bodyPr wrap="square" rtlCol="0">
            <a:spAutoFit/>
          </a:bodyPr>
          <a:lstStyle/>
          <a:p>
            <a:endParaRPr lang="zh-CN" altLang="en-US" dirty="0"/>
          </a:p>
        </p:txBody>
      </p:sp>
      <p:pic>
        <p:nvPicPr>
          <p:cNvPr id="87043" name="Picture 3"/>
          <p:cNvPicPr>
            <a:picLocks noChangeAspect="1" noChangeArrowheads="1"/>
          </p:cNvPicPr>
          <p:nvPr/>
        </p:nvPicPr>
        <p:blipFill>
          <a:blip r:embed="rId3" cstate="print"/>
          <a:srcRect/>
          <a:stretch>
            <a:fillRect/>
          </a:stretch>
        </p:blipFill>
        <p:spPr bwMode="auto">
          <a:xfrm>
            <a:off x="508959" y="2191111"/>
            <a:ext cx="3640347" cy="1958197"/>
          </a:xfrm>
          <a:prstGeom prst="rect">
            <a:avLst/>
          </a:prstGeom>
          <a:noFill/>
          <a:ln w="9525">
            <a:noFill/>
            <a:miter lim="800000"/>
            <a:headEnd/>
            <a:tailEnd/>
          </a:ln>
        </p:spPr>
      </p:pic>
      <p:sp>
        <p:nvSpPr>
          <p:cNvPr id="14" name="矩形 13"/>
          <p:cNvSpPr/>
          <p:nvPr/>
        </p:nvSpPr>
        <p:spPr>
          <a:xfrm>
            <a:off x="4577757" y="1756900"/>
            <a:ext cx="4074543" cy="2862322"/>
          </a:xfrm>
          <a:prstGeom prst="rect">
            <a:avLst/>
          </a:prstGeom>
        </p:spPr>
        <p:txBody>
          <a:bodyPr wrap="square">
            <a:spAutoFit/>
          </a:bodyPr>
          <a:lstStyle/>
          <a:p>
            <a:r>
              <a:rPr lang="zh-CN" altLang="en-US" dirty="0" smtClean="0"/>
              <a:t>一个神经网络由一个个神经元构成，它接受多个输入（</a:t>
            </a:r>
            <a:r>
              <a:rPr lang="en-US" altLang="zh-CN" dirty="0" smtClean="0"/>
              <a:t>x1</a:t>
            </a:r>
            <a:r>
              <a:rPr lang="zh-CN" altLang="en-US" dirty="0" smtClean="0"/>
              <a:t>，</a:t>
            </a:r>
            <a:r>
              <a:rPr lang="en-US" altLang="zh-CN" dirty="0" smtClean="0"/>
              <a:t>x2</a:t>
            </a:r>
            <a:r>
              <a:rPr lang="zh-CN" altLang="en-US" dirty="0" smtClean="0"/>
              <a:t>，</a:t>
            </a:r>
            <a:r>
              <a:rPr lang="en-US" altLang="zh-CN" dirty="0" smtClean="0"/>
              <a:t>x3...</a:t>
            </a:r>
            <a:r>
              <a:rPr lang="zh-CN" altLang="en-US" dirty="0" smtClean="0"/>
              <a:t>），产生一个输出（</a:t>
            </a:r>
            <a:r>
              <a:rPr lang="en-US" altLang="zh-CN" dirty="0" smtClean="0"/>
              <a:t>output</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其中</a:t>
            </a:r>
            <a:r>
              <a:rPr lang="en-US" altLang="zh-CN" dirty="0" smtClean="0"/>
              <a:t>f()</a:t>
            </a:r>
            <a:r>
              <a:rPr lang="zh-CN" altLang="en-US" dirty="0" smtClean="0"/>
              <a:t>被称为“激活函数”</a:t>
            </a:r>
            <a:endParaRPr lang="en-US" altLang="zh-CN" dirty="0" smtClean="0"/>
          </a:p>
        </p:txBody>
      </p:sp>
      <p:pic>
        <p:nvPicPr>
          <p:cNvPr id="87046" name="Picture 6"/>
          <p:cNvPicPr>
            <a:picLocks noChangeAspect="1" noChangeArrowheads="1"/>
          </p:cNvPicPr>
          <p:nvPr/>
        </p:nvPicPr>
        <p:blipFill>
          <a:blip r:embed="rId4" cstate="print"/>
          <a:srcRect/>
          <a:stretch>
            <a:fillRect/>
          </a:stretch>
        </p:blipFill>
        <p:spPr bwMode="auto">
          <a:xfrm>
            <a:off x="4952909" y="3891669"/>
            <a:ext cx="3171825" cy="295275"/>
          </a:xfrm>
          <a:prstGeom prst="rect">
            <a:avLst/>
          </a:prstGeom>
          <a:noFill/>
          <a:ln w="9525">
            <a:noFill/>
            <a:miter lim="800000"/>
            <a:headEnd/>
            <a:tailEnd/>
          </a:ln>
        </p:spPr>
      </p:pic>
      <p:sp>
        <p:nvSpPr>
          <p:cNvPr id="17" name="矩形 16"/>
          <p:cNvSpPr/>
          <p:nvPr/>
        </p:nvSpPr>
        <p:spPr>
          <a:xfrm>
            <a:off x="255916" y="1636146"/>
            <a:ext cx="4074543" cy="369332"/>
          </a:xfrm>
          <a:prstGeom prst="rect">
            <a:avLst/>
          </a:prstGeom>
        </p:spPr>
        <p:txBody>
          <a:bodyPr wrap="square">
            <a:spAutoFit/>
          </a:bodyPr>
          <a:lstStyle/>
          <a:p>
            <a:r>
              <a:rPr lang="zh-CN" altLang="en-US" dirty="0" smtClean="0"/>
              <a:t>一个简单的神经网络</a:t>
            </a:r>
            <a:endParaRPr lang="en-US" altLang="zh-CN" dirty="0" smtClean="0"/>
          </a:p>
        </p:txBody>
      </p:sp>
      <p:pic>
        <p:nvPicPr>
          <p:cNvPr id="87047" name="Picture 7"/>
          <p:cNvPicPr>
            <a:picLocks noChangeAspect="1" noChangeArrowheads="1"/>
          </p:cNvPicPr>
          <p:nvPr/>
        </p:nvPicPr>
        <p:blipFill>
          <a:blip r:embed="rId5" cstate="print"/>
          <a:srcRect/>
          <a:stretch>
            <a:fillRect/>
          </a:stretch>
        </p:blipFill>
        <p:spPr bwMode="auto">
          <a:xfrm>
            <a:off x="5805577" y="2686859"/>
            <a:ext cx="1713781" cy="1151447"/>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88066" name="Picture 2"/>
          <p:cNvPicPr>
            <a:picLocks noChangeAspect="1" noChangeArrowheads="1"/>
          </p:cNvPicPr>
          <p:nvPr/>
        </p:nvPicPr>
        <p:blipFill>
          <a:blip r:embed="rId3" cstate="print"/>
          <a:srcRect/>
          <a:stretch>
            <a:fillRect/>
          </a:stretch>
        </p:blipFill>
        <p:spPr bwMode="auto">
          <a:xfrm>
            <a:off x="1966211" y="1054538"/>
            <a:ext cx="6489580" cy="3886105"/>
          </a:xfrm>
          <a:prstGeom prst="rect">
            <a:avLst/>
          </a:prstGeom>
          <a:noFill/>
          <a:ln w="9525">
            <a:noFill/>
            <a:miter lim="800000"/>
            <a:headEnd/>
            <a:tailEnd/>
          </a:ln>
        </p:spPr>
      </p:pic>
      <p:sp>
        <p:nvSpPr>
          <p:cNvPr id="8" name="TextBox 7"/>
          <p:cNvSpPr txBox="1"/>
          <p:nvPr/>
        </p:nvSpPr>
        <p:spPr>
          <a:xfrm>
            <a:off x="308009" y="1232034"/>
            <a:ext cx="1107996" cy="369332"/>
          </a:xfrm>
          <a:prstGeom prst="rect">
            <a:avLst/>
          </a:prstGeom>
          <a:noFill/>
        </p:spPr>
        <p:txBody>
          <a:bodyPr wrap="none" rtlCol="0">
            <a:spAutoFit/>
          </a:bodyPr>
          <a:lstStyle/>
          <a:p>
            <a:r>
              <a:rPr lang="zh-CN" altLang="en-US" dirty="0" smtClean="0"/>
              <a:t>激活函数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a:t>
            </a:fld>
            <a:endParaRPr kumimoji="0" lang="zh-CN" dirty="0"/>
          </a:p>
        </p:txBody>
      </p:sp>
      <p:sp>
        <p:nvSpPr>
          <p:cNvPr id="4" name="标题 3"/>
          <p:cNvSpPr>
            <a:spLocks noGrp="1"/>
          </p:cNvSpPr>
          <p:nvPr>
            <p:ph type="title"/>
          </p:nvPr>
        </p:nvSpPr>
        <p:spPr/>
        <p:txBody>
          <a:bodyPr/>
          <a:lstStyle/>
          <a:p>
            <a:r>
              <a:rPr lang="zh-CN" altLang="en-US" dirty="0" smtClean="0"/>
              <a:t>数据挖掘（</a:t>
            </a:r>
            <a:r>
              <a:rPr lang="en-US" altLang="zh-CN" dirty="0" smtClean="0"/>
              <a:t>Data Mining</a:t>
            </a:r>
            <a:r>
              <a:rPr lang="zh-CN" altLang="en-US" dirty="0" smtClean="0"/>
              <a:t>）的定义</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a:t>
            </a:fld>
            <a:endParaRPr lang="en-US" dirty="0"/>
          </a:p>
        </p:txBody>
      </p:sp>
      <p:sp>
        <p:nvSpPr>
          <p:cNvPr id="7" name="内容占位符 2"/>
          <p:cNvSpPr>
            <a:spLocks noGrp="1"/>
          </p:cNvSpPr>
          <p:nvPr>
            <p:ph sz="quarter" idx="13"/>
          </p:nvPr>
        </p:nvSpPr>
        <p:spPr>
          <a:xfrm>
            <a:off x="379563" y="1057301"/>
            <a:ext cx="8417943" cy="4086200"/>
          </a:xfrm>
        </p:spPr>
        <p:txBody>
          <a:bodyPr>
            <a:noAutofit/>
          </a:bodyPr>
          <a:lstStyle/>
          <a:p>
            <a:r>
              <a:rPr lang="zh-CN" altLang="en-US" sz="2800" dirty="0" smtClean="0">
                <a:latin typeface="华文楷体" pitchFamily="2" charset="-122"/>
                <a:ea typeface="华文楷体" pitchFamily="2" charset="-122"/>
              </a:rPr>
              <a:t>在人工智能领域，习惯上又称为</a:t>
            </a:r>
            <a:r>
              <a:rPr lang="en-US" altLang="zh-CN" sz="2800" dirty="0" smtClean="0">
                <a:latin typeface="华文楷体" pitchFamily="2" charset="-122"/>
                <a:ea typeface="华文楷体" pitchFamily="2" charset="-122"/>
              </a:rPr>
              <a:t>KDD</a:t>
            </a:r>
            <a:r>
              <a:rPr lang="zh-CN" altLang="en-US" sz="2800" dirty="0" smtClean="0">
                <a:latin typeface="华文楷体" pitchFamily="2" charset="-122"/>
                <a:ea typeface="华文楷体" pitchFamily="2" charset="-122"/>
              </a:rPr>
              <a:t>（</a:t>
            </a:r>
            <a:r>
              <a:rPr lang="en-US" altLang="zh-CN" sz="2800" dirty="0" smtClean="0">
                <a:latin typeface="华文楷体" pitchFamily="2" charset="-122"/>
                <a:ea typeface="华文楷体" pitchFamily="2" charset="-122"/>
              </a:rPr>
              <a:t>Knowledge Discovery in Database</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r>
              <a:rPr lang="zh-CN" altLang="en-US" sz="2800" dirty="0">
                <a:latin typeface="华文楷体" pitchFamily="2" charset="-122"/>
                <a:ea typeface="华文楷体" pitchFamily="2" charset="-122"/>
              </a:rPr>
              <a:t>也</a:t>
            </a:r>
            <a:r>
              <a:rPr lang="zh-CN" altLang="en-US" sz="2800" dirty="0" smtClean="0">
                <a:latin typeface="华文楷体" pitchFamily="2" charset="-122"/>
                <a:ea typeface="华文楷体" pitchFamily="2" charset="-122"/>
              </a:rPr>
              <a:t>有人把数据挖掘视为数据库中知识发现过程的一个基本步骤</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41840787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卷积神经网络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4247317"/>
          </a:xfrm>
          <a:prstGeom prst="rect">
            <a:avLst/>
          </a:prstGeom>
        </p:spPr>
        <p:txBody>
          <a:bodyPr wrap="square">
            <a:spAutoFit/>
          </a:bodyPr>
          <a:lstStyle/>
          <a:p>
            <a:r>
              <a:rPr lang="zh-CN" altLang="en-US" dirty="0" smtClean="0"/>
              <a:t>卷积神经网络 </a:t>
            </a:r>
            <a:r>
              <a:rPr lang="en-US" altLang="zh-CN" dirty="0" smtClean="0"/>
              <a:t>CNN</a:t>
            </a:r>
          </a:p>
          <a:p>
            <a:endParaRPr lang="en-US" altLang="zh-CN" dirty="0" smtClean="0"/>
          </a:p>
          <a:p>
            <a:endParaRPr lang="en-US" altLang="zh-CN" dirty="0" smtClean="0"/>
          </a:p>
          <a:p>
            <a:endParaRPr lang="en-US" altLang="zh-CN" dirty="0" smtClean="0"/>
          </a:p>
          <a:p>
            <a:r>
              <a:rPr lang="zh-CN" altLang="en-US" dirty="0" smtClean="0"/>
              <a:t>主要结构：</a:t>
            </a:r>
            <a:endParaRPr lang="en-US" altLang="zh-CN" dirty="0" smtClean="0"/>
          </a:p>
          <a:p>
            <a:endParaRPr lang="en-US" altLang="zh-CN" dirty="0" smtClean="0"/>
          </a:p>
          <a:p>
            <a:r>
              <a:rPr lang="en-US" altLang="zh-CN" dirty="0" smtClean="0"/>
              <a:t>CONV--</a:t>
            </a:r>
            <a:r>
              <a:rPr lang="zh-CN" altLang="en-US" dirty="0" smtClean="0"/>
              <a:t>卷积层</a:t>
            </a:r>
            <a:endParaRPr lang="en-US" altLang="zh-CN" dirty="0" smtClean="0"/>
          </a:p>
          <a:p>
            <a:endParaRPr lang="en-US" altLang="zh-CN" dirty="0" smtClean="0"/>
          </a:p>
          <a:p>
            <a:r>
              <a:rPr lang="en-US" altLang="zh-CN" dirty="0" smtClean="0"/>
              <a:t>RELU  --</a:t>
            </a:r>
            <a:r>
              <a:rPr lang="zh-CN" altLang="en-US" dirty="0" smtClean="0"/>
              <a:t>激励层</a:t>
            </a:r>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en-US" altLang="zh-CN" dirty="0" smtClean="0"/>
              <a:t>FC      --</a:t>
            </a:r>
            <a:r>
              <a:rPr lang="zh-CN" altLang="en-US" dirty="0" smtClean="0"/>
              <a:t>全连接层</a:t>
            </a:r>
            <a:endParaRPr lang="en-US" altLang="zh-CN" dirty="0" smtClean="0"/>
          </a:p>
          <a:p>
            <a:endParaRPr lang="en-US" altLang="zh-CN" dirty="0" smtClean="0"/>
          </a:p>
          <a:p>
            <a:endParaRPr lang="en-US" altLang="zh-CN" dirty="0" smtClean="0"/>
          </a:p>
        </p:txBody>
      </p:sp>
      <p:pic>
        <p:nvPicPr>
          <p:cNvPr id="92162" name="Picture 2"/>
          <p:cNvPicPr>
            <a:picLocks noChangeAspect="1" noChangeArrowheads="1"/>
          </p:cNvPicPr>
          <p:nvPr/>
        </p:nvPicPr>
        <p:blipFill>
          <a:blip r:embed="rId3" cstate="print"/>
          <a:srcRect/>
          <a:stretch>
            <a:fillRect/>
          </a:stretch>
        </p:blipFill>
        <p:spPr bwMode="auto">
          <a:xfrm>
            <a:off x="3519576" y="3253906"/>
            <a:ext cx="4604889" cy="2229351"/>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srcRect/>
          <a:stretch>
            <a:fillRect/>
          </a:stretch>
        </p:blipFill>
        <p:spPr bwMode="auto">
          <a:xfrm>
            <a:off x="3812874" y="1276708"/>
            <a:ext cx="4140681" cy="1871033"/>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7889" name="Picture 1"/>
          <p:cNvPicPr>
            <a:picLocks noChangeAspect="1" noChangeArrowheads="1"/>
          </p:cNvPicPr>
          <p:nvPr/>
        </p:nvPicPr>
        <p:blipFill>
          <a:blip r:embed="rId2" cstate="print"/>
          <a:srcRect/>
          <a:stretch>
            <a:fillRect/>
          </a:stretch>
        </p:blipFill>
        <p:spPr bwMode="auto">
          <a:xfrm>
            <a:off x="2277374" y="1712185"/>
            <a:ext cx="5274154" cy="3892020"/>
          </a:xfrm>
          <a:prstGeom prst="rect">
            <a:avLst/>
          </a:prstGeom>
          <a:noFill/>
          <a:ln w="9525">
            <a:noFill/>
            <a:miter lim="800000"/>
            <a:headEnd/>
            <a:tailEnd/>
          </a:ln>
        </p:spPr>
      </p:pic>
      <p:sp>
        <p:nvSpPr>
          <p:cNvPr id="7" name="矩形 6"/>
          <p:cNvSpPr/>
          <p:nvPr/>
        </p:nvSpPr>
        <p:spPr>
          <a:xfrm>
            <a:off x="186904" y="1216326"/>
            <a:ext cx="8534402" cy="369332"/>
          </a:xfrm>
          <a:prstGeom prst="rect">
            <a:avLst/>
          </a:prstGeom>
        </p:spPr>
        <p:txBody>
          <a:bodyPr wrap="square">
            <a:spAutoFit/>
          </a:bodyPr>
          <a:lstStyle/>
          <a:p>
            <a:r>
              <a:rPr lang="zh-CN" altLang="en-US" dirty="0" smtClean="0"/>
              <a:t>卷积：逐个元素相乘再求和的操作（内积）</a:t>
            </a:r>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不同卷积核（</a:t>
            </a:r>
            <a:r>
              <a:rPr lang="en-US" altLang="zh-CN" dirty="0" smtClean="0"/>
              <a:t>filter</a:t>
            </a:r>
            <a:r>
              <a:rPr lang="zh-CN" altLang="en-US" dirty="0" smtClean="0"/>
              <a:t>）的输出不同</a:t>
            </a:r>
            <a:endParaRPr lang="en-US" altLang="zh-CN" dirty="0" smtClean="0"/>
          </a:p>
        </p:txBody>
      </p:sp>
      <p:pic>
        <p:nvPicPr>
          <p:cNvPr id="93186" name="Picture 2"/>
          <p:cNvPicPr>
            <a:picLocks noChangeAspect="1" noChangeArrowheads="1"/>
          </p:cNvPicPr>
          <p:nvPr/>
        </p:nvPicPr>
        <p:blipFill>
          <a:blip r:embed="rId3" cstate="print"/>
          <a:srcRect/>
          <a:stretch>
            <a:fillRect/>
          </a:stretch>
        </p:blipFill>
        <p:spPr bwMode="auto">
          <a:xfrm>
            <a:off x="1765360" y="1623923"/>
            <a:ext cx="5734050" cy="36576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卷积层的运算</a:t>
            </a:r>
            <a:endParaRPr lang="en-US" altLang="zh-CN" dirty="0" smtClean="0"/>
          </a:p>
        </p:txBody>
      </p:sp>
      <p:pic>
        <p:nvPicPr>
          <p:cNvPr id="94210" name="Picture 2"/>
          <p:cNvPicPr>
            <a:picLocks noChangeAspect="1" noChangeArrowheads="1"/>
          </p:cNvPicPr>
          <p:nvPr/>
        </p:nvPicPr>
        <p:blipFill>
          <a:blip r:embed="rId3" cstate="print"/>
          <a:srcRect/>
          <a:stretch>
            <a:fillRect/>
          </a:stretch>
        </p:blipFill>
        <p:spPr bwMode="auto">
          <a:xfrm>
            <a:off x="1285335" y="1656272"/>
            <a:ext cx="6176513" cy="37869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416320"/>
          </a:xfrm>
          <a:prstGeom prst="rect">
            <a:avLst/>
          </a:prstGeom>
        </p:spPr>
        <p:txBody>
          <a:bodyPr wrap="square">
            <a:spAutoFit/>
          </a:bodyPr>
          <a:lstStyle/>
          <a:p>
            <a:r>
              <a:rPr lang="en-US" altLang="zh-CN" dirty="0" smtClean="0"/>
              <a:t>RULE </a:t>
            </a:r>
            <a:r>
              <a:rPr lang="zh-CN" altLang="en-US" dirty="0" smtClean="0"/>
              <a:t>激励层</a:t>
            </a:r>
            <a:endParaRPr lang="en-US" altLang="zh-CN" dirty="0" smtClean="0"/>
          </a:p>
          <a:p>
            <a:endParaRPr lang="en-US" altLang="zh-CN" dirty="0" smtClean="0"/>
          </a:p>
          <a:p>
            <a:r>
              <a:rPr lang="zh-CN" altLang="en-US" dirty="0" smtClean="0"/>
              <a:t>实际梯度下降中，</a:t>
            </a:r>
            <a:r>
              <a:rPr lang="en-US" altLang="zh-CN" dirty="0" smtClean="0"/>
              <a:t>sigmoid</a:t>
            </a:r>
            <a:r>
              <a:rPr lang="zh-CN" altLang="en-US" dirty="0" smtClean="0"/>
              <a:t>容易饱和、造成终止梯度传递，且没有</a:t>
            </a:r>
            <a:r>
              <a:rPr lang="en-US" altLang="zh-CN" dirty="0" smtClean="0"/>
              <a:t>0</a:t>
            </a:r>
            <a:r>
              <a:rPr lang="zh-CN" altLang="en-US" dirty="0" smtClean="0"/>
              <a:t>中心化。而另外一个激活函数：</a:t>
            </a:r>
            <a:r>
              <a:rPr lang="en-US" altLang="zh-CN" dirty="0" err="1" smtClean="0"/>
              <a:t>ReLU</a:t>
            </a:r>
            <a:r>
              <a:rPr lang="zh-CN" altLang="en-US" dirty="0" smtClean="0"/>
              <a:t>，则可以避免这个问题</a:t>
            </a:r>
            <a:endParaRPr lang="en-US" altLang="zh-CN" dirty="0" smtClean="0"/>
          </a:p>
          <a:p>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zh-CN" altLang="en-US" dirty="0" smtClean="0"/>
              <a:t>简言之，即取区域平均或最大，如右图所示</a:t>
            </a:r>
            <a:endParaRPr lang="en-US" altLang="zh-CN" dirty="0" smtClean="0"/>
          </a:p>
        </p:txBody>
      </p:sp>
      <p:pic>
        <p:nvPicPr>
          <p:cNvPr id="95235" name="Picture 3"/>
          <p:cNvPicPr>
            <a:picLocks noChangeAspect="1" noChangeArrowheads="1"/>
          </p:cNvPicPr>
          <p:nvPr/>
        </p:nvPicPr>
        <p:blipFill>
          <a:blip r:embed="rId3" cstate="print"/>
          <a:srcRect/>
          <a:stretch>
            <a:fillRect/>
          </a:stretch>
        </p:blipFill>
        <p:spPr bwMode="auto">
          <a:xfrm>
            <a:off x="4073172" y="1233576"/>
            <a:ext cx="2434740" cy="1945796"/>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a:stretch>
            <a:fillRect/>
          </a:stretch>
        </p:blipFill>
        <p:spPr bwMode="auto">
          <a:xfrm>
            <a:off x="6447514" y="1118378"/>
            <a:ext cx="2515331" cy="2080582"/>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4097545" y="3389284"/>
            <a:ext cx="4792012" cy="1613138"/>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协同过滤算法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693319"/>
          </a:xfrm>
          <a:prstGeom prst="rect">
            <a:avLst/>
          </a:prstGeom>
        </p:spPr>
        <p:txBody>
          <a:bodyPr wrap="square">
            <a:spAutoFit/>
          </a:bodyPr>
          <a:lstStyle/>
          <a:p>
            <a:r>
              <a:rPr lang="zh-CN" altLang="en-US" dirty="0" smtClean="0"/>
              <a:t>协同过滤</a:t>
            </a:r>
            <a:r>
              <a:rPr lang="en-US" altLang="zh-CN" dirty="0" smtClean="0"/>
              <a:t>(Collaborative Filtering)</a:t>
            </a:r>
          </a:p>
          <a:p>
            <a:r>
              <a:rPr lang="zh-CN" altLang="en-US" dirty="0" smtClean="0"/>
              <a:t>通过将用户和其他用户的数据进行比对来实现推荐的。</a:t>
            </a:r>
            <a:endParaRPr lang="en-US" altLang="zh-CN" dirty="0" smtClean="0"/>
          </a:p>
          <a:p>
            <a:endParaRPr lang="en-US" altLang="zh-CN" dirty="0" smtClean="0"/>
          </a:p>
          <a:p>
            <a:r>
              <a:rPr lang="zh-CN" altLang="en-US" dirty="0" smtClean="0"/>
              <a:t>比对的具体方法：通过计算两个用户数据之间的相似性，通过相似性的计算来说明两个用户数据之间的相似程度。</a:t>
            </a:r>
            <a:endParaRPr lang="en-US" altLang="zh-CN" dirty="0" smtClean="0"/>
          </a:p>
          <a:p>
            <a:endParaRPr lang="en-US" altLang="zh-CN" dirty="0" smtClean="0"/>
          </a:p>
          <a:p>
            <a:r>
              <a:rPr lang="zh-CN" altLang="en-US" dirty="0" smtClean="0"/>
              <a:t>常用的相似度的计算方法有</a:t>
            </a:r>
            <a:endParaRPr lang="en-US" altLang="zh-CN" dirty="0" smtClean="0"/>
          </a:p>
          <a:p>
            <a:r>
              <a:rPr lang="zh-CN" altLang="en-US" dirty="0" smtClean="0"/>
              <a:t>        欧式距离法</a:t>
            </a:r>
            <a:endParaRPr lang="en-US" altLang="zh-CN" dirty="0" smtClean="0"/>
          </a:p>
          <a:p>
            <a:r>
              <a:rPr lang="zh-CN" altLang="en-US" dirty="0" smtClean="0"/>
              <a:t>        皮尔逊相关系数法</a:t>
            </a:r>
            <a:endParaRPr lang="en-US" altLang="zh-CN" dirty="0" smtClean="0"/>
          </a:p>
          <a:p>
            <a:r>
              <a:rPr lang="zh-CN" altLang="en-US" dirty="0" smtClean="0"/>
              <a:t>        夹角余弦相似度法</a:t>
            </a:r>
            <a:endParaRPr lang="en-US" altLang="zh-CN" dirty="0" smtClean="0"/>
          </a:p>
        </p:txBody>
      </p:sp>
      <p:pic>
        <p:nvPicPr>
          <p:cNvPr id="158722" name="Picture 2"/>
          <p:cNvPicPr>
            <a:picLocks noChangeAspect="1" noChangeArrowheads="1"/>
          </p:cNvPicPr>
          <p:nvPr/>
        </p:nvPicPr>
        <p:blipFill>
          <a:blip r:embed="rId3" cstate="print"/>
          <a:srcRect/>
          <a:stretch>
            <a:fillRect/>
          </a:stretch>
        </p:blipFill>
        <p:spPr bwMode="auto">
          <a:xfrm>
            <a:off x="4495800" y="1577975"/>
            <a:ext cx="3771900" cy="25400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0" y="791112"/>
            <a:ext cx="533400" cy="203730"/>
          </a:xfrm>
        </p:spPr>
        <p:txBody>
          <a:bodyPr>
            <a:normAutofit fontScale="62500" lnSpcReduction="20000"/>
          </a:bodyPr>
          <a:lstStyle/>
          <a:p>
            <a:pPr algn="ctr"/>
            <a:fld id="{8F82E0A0-C266-4798-8C8F-B9F91E9DA37E}" type="slidenum">
              <a:rPr kumimoji="0" lang="en-US" altLang="zh-CN" sz="1400" b="1" smtClean="0">
                <a:solidFill>
                  <a:srgbClr val="FFFFFF"/>
                </a:solidFill>
              </a:rPr>
              <a:pPr algn="ctr"/>
              <a:t>66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粗糙集</a:t>
            </a:r>
            <a:endParaRPr lang="zh-CN" altLang="en-US" dirty="0">
              <a:solidFill>
                <a:schemeClr val="bg2">
                  <a:lumMod val="50000"/>
                </a:schemeClr>
              </a:solidFill>
              <a:effectLst/>
            </a:endParaRPr>
          </a:p>
        </p:txBody>
      </p:sp>
      <p:sp>
        <p:nvSpPr>
          <p:cNvPr id="6" name="TextBox 5"/>
          <p:cNvSpPr txBox="1"/>
          <p:nvPr/>
        </p:nvSpPr>
        <p:spPr>
          <a:xfrm>
            <a:off x="533400" y="1391091"/>
            <a:ext cx="7648634" cy="646331"/>
          </a:xfrm>
          <a:prstGeom prst="rect">
            <a:avLst/>
          </a:prstGeom>
          <a:noFill/>
        </p:spPr>
        <p:txBody>
          <a:bodyPr wrap="square" rtlCol="0">
            <a:spAutoFit/>
          </a:bodyPr>
          <a:lstStyle/>
          <a:p>
            <a:r>
              <a:rPr lang="zh-CN" altLang="en-US" dirty="0" smtClean="0"/>
              <a:t>粗糙集理论：用来处理不确定</a:t>
            </a:r>
            <a:r>
              <a:rPr lang="zh-CN" altLang="en-US" dirty="0"/>
              <a:t>信息。可以用于分类，发现不准确数据或噪音数据内在的结果联系</a:t>
            </a:r>
          </a:p>
        </p:txBody>
      </p:sp>
      <p:sp>
        <p:nvSpPr>
          <p:cNvPr id="8" name="TextBox 5"/>
          <p:cNvSpPr txBox="1"/>
          <p:nvPr/>
        </p:nvSpPr>
        <p:spPr>
          <a:xfrm>
            <a:off x="533400" y="2433672"/>
            <a:ext cx="7648634" cy="2308324"/>
          </a:xfrm>
          <a:prstGeom prst="rect">
            <a:avLst/>
          </a:prstGeom>
          <a:noFill/>
        </p:spPr>
        <p:txBody>
          <a:bodyPr wrap="square" rtlCol="0">
            <a:spAutoFit/>
          </a:bodyPr>
          <a:lstStyle/>
          <a:p>
            <a:r>
              <a:rPr lang="zh-CN" altLang="en-US" dirty="0" smtClean="0"/>
              <a:t>应用：</a:t>
            </a:r>
            <a:endParaRPr lang="en-US" altLang="zh-CN" dirty="0"/>
          </a:p>
          <a:p>
            <a:r>
              <a:rPr lang="en-US" altLang="zh-CN" dirty="0" smtClean="0"/>
              <a:t>        </a:t>
            </a:r>
            <a:r>
              <a:rPr lang="zh-CN" altLang="en-US" dirty="0"/>
              <a:t>①临床医疗</a:t>
            </a:r>
            <a:r>
              <a:rPr lang="zh-CN" altLang="en-US" dirty="0" smtClean="0"/>
              <a:t>诊断</a:t>
            </a:r>
            <a:endParaRPr lang="en-US" altLang="zh-CN" dirty="0" smtClean="0"/>
          </a:p>
          <a:p>
            <a:r>
              <a:rPr lang="en-US" altLang="zh-CN" dirty="0"/>
              <a:t> </a:t>
            </a:r>
            <a:r>
              <a:rPr lang="en-US" altLang="zh-CN" dirty="0" smtClean="0"/>
              <a:t>       </a:t>
            </a:r>
            <a:r>
              <a:rPr lang="zh-CN" altLang="en-US" dirty="0" smtClean="0"/>
              <a:t>②</a:t>
            </a:r>
            <a:r>
              <a:rPr lang="zh-CN" altLang="en-US" dirty="0"/>
              <a:t>电力系统和其他工业过程</a:t>
            </a:r>
            <a:r>
              <a:rPr lang="zh-CN" altLang="en-US" dirty="0" smtClean="0"/>
              <a:t>故障诊断</a:t>
            </a:r>
            <a:endParaRPr lang="en-US" altLang="zh-CN" dirty="0" smtClean="0"/>
          </a:p>
          <a:p>
            <a:r>
              <a:rPr lang="en-US" altLang="zh-CN" dirty="0"/>
              <a:t> </a:t>
            </a:r>
            <a:r>
              <a:rPr lang="en-US" altLang="zh-CN" dirty="0" smtClean="0"/>
              <a:t>       </a:t>
            </a:r>
            <a:r>
              <a:rPr lang="zh-CN" altLang="en-US" dirty="0" smtClean="0"/>
              <a:t>③</a:t>
            </a:r>
            <a:r>
              <a:rPr lang="zh-CN" altLang="en-US" dirty="0"/>
              <a:t>预测与</a:t>
            </a:r>
            <a:r>
              <a:rPr lang="zh-CN" altLang="en-US" dirty="0" smtClean="0"/>
              <a:t>控制</a:t>
            </a:r>
            <a:endParaRPr lang="en-US" altLang="zh-CN" dirty="0" smtClean="0"/>
          </a:p>
          <a:p>
            <a:r>
              <a:rPr lang="en-US" altLang="zh-CN" dirty="0"/>
              <a:t> </a:t>
            </a:r>
            <a:r>
              <a:rPr lang="en-US" altLang="zh-CN" dirty="0" smtClean="0"/>
              <a:t>       </a:t>
            </a:r>
            <a:r>
              <a:rPr lang="zh-CN" altLang="en-US" dirty="0" smtClean="0"/>
              <a:t>④</a:t>
            </a:r>
            <a:r>
              <a:rPr lang="zh-CN" altLang="en-US" dirty="0"/>
              <a:t>模式识别与</a:t>
            </a:r>
            <a:r>
              <a:rPr lang="zh-CN" altLang="en-US" dirty="0" smtClean="0"/>
              <a:t>分类</a:t>
            </a:r>
            <a:endParaRPr lang="en-US" altLang="zh-CN" dirty="0" smtClean="0"/>
          </a:p>
          <a:p>
            <a:r>
              <a:rPr lang="en-US" altLang="zh-CN" dirty="0"/>
              <a:t> </a:t>
            </a:r>
            <a:r>
              <a:rPr lang="en-US" altLang="zh-CN" dirty="0" smtClean="0"/>
              <a:t>       </a:t>
            </a:r>
            <a:r>
              <a:rPr lang="zh-CN" altLang="en-US" dirty="0" smtClean="0"/>
              <a:t>⑤</a:t>
            </a:r>
            <a:r>
              <a:rPr lang="zh-CN" altLang="en-US" dirty="0"/>
              <a:t>机器学习和数据</a:t>
            </a:r>
            <a:r>
              <a:rPr lang="zh-CN" altLang="en-US" dirty="0" smtClean="0"/>
              <a:t>挖掘</a:t>
            </a:r>
            <a:endParaRPr lang="en-US" altLang="zh-CN" dirty="0" smtClean="0"/>
          </a:p>
          <a:p>
            <a:r>
              <a:rPr lang="en-US" altLang="zh-CN" dirty="0"/>
              <a:t> </a:t>
            </a:r>
            <a:r>
              <a:rPr lang="en-US" altLang="zh-CN" dirty="0" smtClean="0"/>
              <a:t>       </a:t>
            </a:r>
            <a:r>
              <a:rPr lang="zh-CN" altLang="en-US" dirty="0" smtClean="0"/>
              <a:t>⑥图像处理</a:t>
            </a:r>
            <a:endParaRPr lang="en-US" altLang="zh-CN" dirty="0"/>
          </a:p>
          <a:p>
            <a:r>
              <a:rPr lang="en-US" altLang="zh-CN" dirty="0" smtClean="0"/>
              <a:t>            ……</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62500" lnSpcReduction="20000"/>
          </a:bodyPr>
          <a:lstStyle/>
          <a:p>
            <a:fld id="{A3F7CB7D-F184-43C7-B6FD-03D728E1BBFF}" type="slidenum">
              <a:rPr kumimoji="0" lang="en-US" altLang="zh-CN" smtClean="0">
                <a:solidFill>
                  <a:srgbClr val="FFFFFF"/>
                </a:solidFill>
              </a:rPr>
              <a:pPr/>
              <a:t>67</a:t>
            </a:fld>
            <a:endParaRPr kumimoji="0" lang="zh-CN">
              <a:solidFill>
                <a:srgbClr val="FFFFFF"/>
              </a:solidFill>
            </a:endParaRPr>
          </a:p>
        </p:txBody>
      </p:sp>
      <p:sp>
        <p:nvSpPr>
          <p:cNvPr id="13" name="矩形 12"/>
          <p:cNvSpPr/>
          <p:nvPr/>
        </p:nvSpPr>
        <p:spPr>
          <a:xfrm>
            <a:off x="3003607" y="4151053"/>
            <a:ext cx="660404" cy="13380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APP</a:t>
            </a:r>
            <a:r>
              <a:rPr lang="zh-CN" altLang="en-US" dirty="0" smtClean="0">
                <a:solidFill>
                  <a:schemeClr val="tx1"/>
                </a:solidFill>
              </a:rPr>
              <a:t>发布</a:t>
            </a:r>
            <a:endParaRPr lang="zh-CN" altLang="en-US" dirty="0">
              <a:solidFill>
                <a:schemeClr val="tx1"/>
              </a:solidFill>
            </a:endParaRPr>
          </a:p>
        </p:txBody>
      </p:sp>
      <p:sp>
        <p:nvSpPr>
          <p:cNvPr id="19" name="右箭头 18"/>
          <p:cNvSpPr/>
          <p:nvPr/>
        </p:nvSpPr>
        <p:spPr>
          <a:xfrm>
            <a:off x="1671417" y="2771369"/>
            <a:ext cx="402271"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81685" y="2386017"/>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28" name="右箭头 27"/>
          <p:cNvSpPr/>
          <p:nvPr/>
        </p:nvSpPr>
        <p:spPr>
          <a:xfrm>
            <a:off x="4418032" y="2263198"/>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858418" y="2029263"/>
            <a:ext cx="1252096" cy="14831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聚类算法</a:t>
            </a:r>
            <a:endParaRPr lang="zh-CN" altLang="en-US" dirty="0">
              <a:solidFill>
                <a:schemeClr val="tx1"/>
              </a:solidFill>
            </a:endParaRPr>
          </a:p>
        </p:txBody>
      </p:sp>
      <p:sp>
        <p:nvSpPr>
          <p:cNvPr id="41" name="矩形 40"/>
          <p:cNvSpPr/>
          <p:nvPr/>
        </p:nvSpPr>
        <p:spPr>
          <a:xfrm>
            <a:off x="6671338" y="3898349"/>
            <a:ext cx="1340998" cy="132130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en-US" altLang="zh-CN" dirty="0" smtClean="0">
              <a:solidFill>
                <a:schemeClr val="tx1"/>
              </a:solidFill>
            </a:endParaRPr>
          </a:p>
          <a:p>
            <a:pPr algn="ctr"/>
            <a:r>
              <a:rPr lang="zh-CN" altLang="en-US" dirty="0" smtClean="0">
                <a:solidFill>
                  <a:schemeClr val="tx1"/>
                </a:solidFill>
              </a:rPr>
              <a:t>（模型评估）</a:t>
            </a:r>
            <a:endParaRPr lang="zh-CN" altLang="en-US" dirty="0">
              <a:solidFill>
                <a:schemeClr val="tx1"/>
              </a:solidFill>
            </a:endParaRPr>
          </a:p>
        </p:txBody>
      </p:sp>
      <p:sp>
        <p:nvSpPr>
          <p:cNvPr id="42" name="矩形 41"/>
          <p:cNvSpPr/>
          <p:nvPr/>
        </p:nvSpPr>
        <p:spPr>
          <a:xfrm>
            <a:off x="6902192" y="2468120"/>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聚类</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cxnSp>
        <p:nvCxnSpPr>
          <p:cNvPr id="8" name="肘形连接符 7"/>
          <p:cNvCxnSpPr>
            <a:endCxn id="40" idx="2"/>
          </p:cNvCxnSpPr>
          <p:nvPr/>
        </p:nvCxnSpPr>
        <p:spPr>
          <a:xfrm rot="10800000">
            <a:off x="5484467" y="3512458"/>
            <a:ext cx="1186873" cy="893127"/>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36523" y="2418762"/>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55" name="右箭头 54"/>
          <p:cNvSpPr/>
          <p:nvPr/>
        </p:nvSpPr>
        <p:spPr>
          <a:xfrm rot="10800000">
            <a:off x="4150121" y="4757056"/>
            <a:ext cx="1072358"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501472" y="1546453"/>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降</a:t>
            </a:r>
            <a:r>
              <a:rPr lang="zh-CN" altLang="en-US" dirty="0" smtClean="0">
                <a:solidFill>
                  <a:schemeClr val="tx1"/>
                </a:solidFill>
              </a:rPr>
              <a:t>维算法</a:t>
            </a:r>
            <a:endParaRPr lang="en-US" altLang="zh-CN" dirty="0" smtClean="0">
              <a:solidFill>
                <a:schemeClr val="tx1"/>
              </a:solidFill>
            </a:endParaRPr>
          </a:p>
        </p:txBody>
      </p:sp>
      <p:sp>
        <p:nvSpPr>
          <p:cNvPr id="57" name="右箭头 56"/>
          <p:cNvSpPr/>
          <p:nvPr/>
        </p:nvSpPr>
        <p:spPr>
          <a:xfrm>
            <a:off x="3255411" y="2796032"/>
            <a:ext cx="1389160" cy="12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6241655" y="2687474"/>
            <a:ext cx="570559" cy="166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58"/>
          <p:cNvSpPr/>
          <p:nvPr/>
        </p:nvSpPr>
        <p:spPr>
          <a:xfrm rot="5400000">
            <a:off x="7056557" y="3387303"/>
            <a:ext cx="570559" cy="166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3"/>
          <p:cNvSpPr>
            <a:spLocks noGrp="1"/>
          </p:cNvSpPr>
          <p:nvPr>
            <p:ph type="title"/>
          </p:nvPr>
        </p:nvSpPr>
        <p:spPr/>
        <p:txBody>
          <a:bodyPr>
            <a:normAutofit/>
          </a:bodyPr>
          <a:lstStyle/>
          <a:p>
            <a:r>
              <a:rPr lang="zh-CN" altLang="en-US" dirty="0">
                <a:solidFill>
                  <a:schemeClr val="bg2">
                    <a:lumMod val="50000"/>
                  </a:schemeClr>
                </a:solidFill>
                <a:effectLst/>
              </a:rPr>
              <a:t>无</a:t>
            </a:r>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a:solidFill>
                  <a:schemeClr val="bg2">
                    <a:lumMod val="50000"/>
                  </a:schemeClr>
                </a:solidFill>
                <a:effectLst/>
              </a:rPr>
              <a:t>分析</a:t>
            </a:r>
            <a:r>
              <a:rPr lang="zh-CN" altLang="en-US" dirty="0" smtClean="0">
                <a:solidFill>
                  <a:schemeClr val="bg2">
                    <a:lumMod val="50000"/>
                  </a:schemeClr>
                </a:solidFill>
                <a:effectLst/>
              </a:rPr>
              <a:t>流开发</a:t>
            </a:r>
            <a:endParaRPr lang="zh-CN" altLang="en-US" dirty="0">
              <a:solidFill>
                <a:schemeClr val="bg2">
                  <a:lumMod val="50000"/>
                </a:schemeClr>
              </a:solidFill>
              <a:effectLst/>
            </a:endParaRPr>
          </a:p>
        </p:txBody>
      </p:sp>
    </p:spTree>
    <p:extLst>
      <p:ext uri="{BB962C8B-B14F-4D97-AF65-F5344CB8AC3E}">
        <p14:creationId xmlns:p14="http://schemas.microsoft.com/office/powerpoint/2010/main" val="5549589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r>
              <a:rPr lang="en-US" altLang="zh-CN" dirty="0" err="1" smtClean="0">
                <a:solidFill>
                  <a:schemeClr val="bg2">
                    <a:lumMod val="50000"/>
                  </a:schemeClr>
                </a:solidFill>
                <a:effectLst/>
              </a:rPr>
              <a:t>Kmeans</a:t>
            </a:r>
            <a:r>
              <a:rPr lang="zh-CN" altLang="en-US" dirty="0" smtClean="0">
                <a:solidFill>
                  <a:schemeClr val="bg2">
                    <a:lumMod val="50000"/>
                  </a:schemeClr>
                </a:solidFill>
                <a:effectLst/>
              </a:rPr>
              <a:t>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9394" name="Picture 2"/>
          <p:cNvPicPr>
            <a:picLocks noChangeAspect="1" noChangeArrowheads="1"/>
          </p:cNvPicPr>
          <p:nvPr/>
        </p:nvPicPr>
        <p:blipFill>
          <a:blip r:embed="rId3" cstate="print"/>
          <a:srcRect/>
          <a:stretch>
            <a:fillRect/>
          </a:stretch>
        </p:blipFill>
        <p:spPr bwMode="auto">
          <a:xfrm>
            <a:off x="396815" y="1221534"/>
            <a:ext cx="5351972" cy="3400157"/>
          </a:xfrm>
          <a:prstGeom prst="rect">
            <a:avLst/>
          </a:prstGeom>
          <a:noFill/>
          <a:ln w="9525">
            <a:noFill/>
            <a:miter lim="800000"/>
            <a:headEnd/>
            <a:tailEnd/>
          </a:ln>
        </p:spPr>
      </p:pic>
      <p:sp>
        <p:nvSpPr>
          <p:cNvPr id="7" name="TextBox 6"/>
          <p:cNvSpPr txBox="1"/>
          <p:nvPr/>
        </p:nvSpPr>
        <p:spPr>
          <a:xfrm>
            <a:off x="5749528" y="1169620"/>
            <a:ext cx="3184563" cy="2031325"/>
          </a:xfrm>
          <a:prstGeom prst="rect">
            <a:avLst/>
          </a:prstGeom>
          <a:noFill/>
        </p:spPr>
        <p:txBody>
          <a:bodyPr wrap="square" rtlCol="0">
            <a:spAutoFit/>
          </a:bodyPr>
          <a:lstStyle/>
          <a:p>
            <a:r>
              <a:rPr lang="en-US" altLang="zh-CN" sz="1400" dirty="0" smtClean="0"/>
              <a:t>1.</a:t>
            </a:r>
            <a:r>
              <a:rPr lang="zh-CN" altLang="en-US" sz="1400" dirty="0" smtClean="0"/>
              <a:t>初始化</a:t>
            </a:r>
            <a:r>
              <a:rPr lang="en-US" altLang="zh-CN" sz="1400" dirty="0" smtClean="0"/>
              <a:t>K</a:t>
            </a:r>
            <a:r>
              <a:rPr lang="zh-CN" altLang="en-US" sz="1400" dirty="0" smtClean="0"/>
              <a:t>个类的中心点</a:t>
            </a:r>
            <a:endParaRPr lang="en-US" altLang="zh-CN" sz="1400" dirty="0" smtClean="0"/>
          </a:p>
          <a:p>
            <a:pPr>
              <a:buFont typeface="Wingdings" pitchFamily="2" charset="2"/>
              <a:buChar char="Ø"/>
            </a:pPr>
            <a:endParaRPr lang="en-US" altLang="zh-CN" sz="1400" dirty="0" smtClean="0"/>
          </a:p>
          <a:p>
            <a:r>
              <a:rPr lang="en-US" altLang="zh-CN" sz="1400" dirty="0" smtClean="0"/>
              <a:t>2. </a:t>
            </a:r>
            <a:r>
              <a:rPr lang="zh-CN" altLang="en-US" sz="1400" dirty="0" smtClean="0"/>
              <a:t>对于每个点，根据其对每个中心点的距离大小将其标记</a:t>
            </a:r>
            <a:endParaRPr lang="en-US" altLang="zh-CN" sz="1400" dirty="0" smtClean="0"/>
          </a:p>
          <a:p>
            <a:endParaRPr lang="en-US" altLang="zh-CN" sz="1400" dirty="0" smtClean="0"/>
          </a:p>
          <a:p>
            <a:r>
              <a:rPr lang="en-US" altLang="zh-CN" sz="1400" dirty="0" smtClean="0"/>
              <a:t>3.</a:t>
            </a:r>
            <a:r>
              <a:rPr lang="zh-CN" altLang="en-US" sz="1400" dirty="0" smtClean="0"/>
              <a:t>更新每个类的的中心点，即当前属于该类的所有样本均值</a:t>
            </a:r>
            <a:endParaRPr lang="en-US" altLang="zh-CN" sz="1400" dirty="0" smtClean="0"/>
          </a:p>
          <a:p>
            <a:endParaRPr lang="en-US" altLang="zh-CN" sz="1400" dirty="0" smtClean="0"/>
          </a:p>
          <a:p>
            <a:r>
              <a:rPr lang="en-US" altLang="zh-CN" sz="1400" dirty="0" smtClean="0"/>
              <a:t>4.</a:t>
            </a:r>
            <a:r>
              <a:rPr lang="zh-CN" altLang="en-US" sz="1400" dirty="0" smtClean="0"/>
              <a:t>重复</a:t>
            </a:r>
            <a:r>
              <a:rPr lang="en-US" altLang="zh-CN" sz="1400" dirty="0" smtClean="0"/>
              <a:t>2</a:t>
            </a:r>
            <a:r>
              <a:rPr lang="zh-CN" altLang="en-US" sz="1400" dirty="0" smtClean="0"/>
              <a:t>，</a:t>
            </a:r>
            <a:r>
              <a:rPr lang="en-US" altLang="zh-CN" sz="1400" dirty="0" smtClean="0"/>
              <a:t>3</a:t>
            </a:r>
            <a:r>
              <a:rPr lang="zh-CN" altLang="en-US" sz="1400" dirty="0" smtClean="0"/>
              <a:t>两个步骤，直至收敛</a:t>
            </a:r>
            <a:endParaRPr lang="zh-CN" altLang="en-US" sz="1400" dirty="0"/>
          </a:p>
        </p:txBody>
      </p:sp>
      <p:sp>
        <p:nvSpPr>
          <p:cNvPr id="8" name="TextBox 7"/>
          <p:cNvSpPr txBox="1"/>
          <p:nvPr/>
        </p:nvSpPr>
        <p:spPr>
          <a:xfrm>
            <a:off x="5781158" y="3495877"/>
            <a:ext cx="3184563" cy="1169551"/>
          </a:xfrm>
          <a:prstGeom prst="rect">
            <a:avLst/>
          </a:prstGeom>
          <a:noFill/>
        </p:spPr>
        <p:txBody>
          <a:bodyPr wrap="square" rtlCol="0">
            <a:spAutoFit/>
          </a:bodyPr>
          <a:lstStyle/>
          <a:p>
            <a:r>
              <a:rPr lang="en-US" altLang="zh-CN" sz="1400" dirty="0" smtClean="0"/>
              <a:t>1.K-Medoids</a:t>
            </a:r>
            <a:r>
              <a:rPr lang="zh-CN" altLang="en-US" sz="1400" dirty="0" smtClean="0"/>
              <a:t>以中值来重新计算中心点</a:t>
            </a:r>
            <a:endParaRPr lang="en-US" altLang="zh-CN" sz="1400" dirty="0" smtClean="0"/>
          </a:p>
          <a:p>
            <a:endParaRPr lang="en-US" altLang="zh-CN" sz="1400" dirty="0" smtClean="0"/>
          </a:p>
          <a:p>
            <a:r>
              <a:rPr lang="en-US" altLang="zh-CN" sz="1400" dirty="0" smtClean="0"/>
              <a:t>2.</a:t>
            </a:r>
            <a:r>
              <a:rPr lang="zh-CN" altLang="en-US" sz="1400" dirty="0" smtClean="0"/>
              <a:t>二分</a:t>
            </a:r>
            <a:r>
              <a:rPr lang="en-US" altLang="zh-CN" sz="1400" dirty="0" err="1" smtClean="0"/>
              <a:t>Kmeans</a:t>
            </a:r>
            <a:r>
              <a:rPr lang="zh-CN" altLang="en-US" sz="1400" dirty="0" smtClean="0"/>
              <a:t>根据误差平方和</a:t>
            </a:r>
            <a:r>
              <a:rPr lang="en-US" altLang="zh-CN" sz="1400" dirty="0" smtClean="0"/>
              <a:t>SSE</a:t>
            </a:r>
            <a:r>
              <a:rPr lang="zh-CN" altLang="en-US" sz="1400" dirty="0" smtClean="0"/>
              <a:t>来决定下一步划分</a:t>
            </a: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en-US" altLang="zh-CN" dirty="0" err="1" smtClean="0">
                <a:solidFill>
                  <a:schemeClr val="bg2">
                    <a:lumMod val="50000"/>
                  </a:schemeClr>
                </a:solidFill>
                <a:effectLst/>
              </a:rPr>
              <a:t>KMeans</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0418" name="Picture 2"/>
          <p:cNvPicPr>
            <a:picLocks noChangeAspect="1" noChangeArrowheads="1"/>
          </p:cNvPicPr>
          <p:nvPr/>
        </p:nvPicPr>
        <p:blipFill>
          <a:blip r:embed="rId2" cstate="print"/>
          <a:srcRect/>
          <a:stretch>
            <a:fillRect/>
          </a:stretch>
        </p:blipFill>
        <p:spPr bwMode="auto">
          <a:xfrm>
            <a:off x="0" y="1212169"/>
            <a:ext cx="8980098" cy="4502831"/>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什么是数据挖掘</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数据</a:t>
            </a:r>
            <a:r>
              <a:rPr lang="zh-CN" altLang="en-US" sz="2400" b="1" dirty="0" smtClean="0">
                <a:solidFill>
                  <a:srgbClr val="FF0000"/>
                </a:solidFill>
                <a:latin typeface="微软雅黑" panose="020B0503020204020204" pitchFamily="34" charset="-122"/>
                <a:ea typeface="微软雅黑" panose="020B0503020204020204" pitchFamily="34" charset="-122"/>
              </a:rPr>
              <a:t>挖掘的应用简介</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数据</a:t>
            </a:r>
            <a:r>
              <a:rPr lang="zh-CN" altLang="en-US" sz="2400" b="1" dirty="0" smtClean="0">
                <a:latin typeface="微软雅黑" panose="020B0503020204020204" pitchFamily="34" charset="-122"/>
                <a:ea typeface="微软雅黑" panose="020B0503020204020204" pitchFamily="34" charset="-122"/>
              </a:rPr>
              <a:t>挖掘的过程</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数据预处理</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经典数据挖掘算法</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284674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DBSCAN</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矩形 11"/>
          <p:cNvSpPr/>
          <p:nvPr/>
        </p:nvSpPr>
        <p:spPr>
          <a:xfrm>
            <a:off x="283774" y="1125615"/>
            <a:ext cx="4390844" cy="3416320"/>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err="1" smtClean="0"/>
              <a:t>Eps</a:t>
            </a:r>
            <a:r>
              <a:rPr lang="zh-CN" altLang="en-US" dirty="0" smtClean="0"/>
              <a:t>邻域：给定对象半径</a:t>
            </a:r>
            <a:r>
              <a:rPr lang="en-US" altLang="zh-CN" dirty="0" err="1" smtClean="0"/>
              <a:t>Eps</a:t>
            </a:r>
            <a:r>
              <a:rPr lang="zh-CN" altLang="en-US" dirty="0" smtClean="0"/>
              <a:t>内的邻域称为该对象的</a:t>
            </a:r>
            <a:r>
              <a:rPr lang="en-US" altLang="zh-CN" dirty="0" err="1" smtClean="0"/>
              <a:t>Eps</a:t>
            </a:r>
            <a:r>
              <a:rPr lang="zh-CN" altLang="en-US" dirty="0" smtClean="0"/>
              <a:t>邻域</a:t>
            </a:r>
            <a:r>
              <a:rPr lang="en-US" altLang="zh-CN" dirty="0" smtClean="0"/>
              <a:t>;</a:t>
            </a:r>
          </a:p>
          <a:p>
            <a:endParaRPr lang="en-US" altLang="zh-CN" dirty="0" smtClean="0"/>
          </a:p>
          <a:p>
            <a:r>
              <a:rPr lang="zh-CN" altLang="en-US" dirty="0" smtClean="0"/>
              <a:t>（</a:t>
            </a:r>
            <a:r>
              <a:rPr lang="en-US" altLang="zh-CN" dirty="0" smtClean="0"/>
              <a:t>2</a:t>
            </a:r>
            <a:r>
              <a:rPr lang="zh-CN" altLang="en-US" dirty="0" smtClean="0"/>
              <a:t>）核心点（</a:t>
            </a:r>
            <a:r>
              <a:rPr lang="en-US" altLang="zh-CN" dirty="0" smtClean="0"/>
              <a:t>core point</a:t>
            </a:r>
            <a:r>
              <a:rPr lang="zh-CN" altLang="en-US" dirty="0" smtClean="0"/>
              <a:t>）：如果对象的</a:t>
            </a:r>
            <a:r>
              <a:rPr lang="en-US" altLang="zh-CN" dirty="0" err="1" smtClean="0"/>
              <a:t>Eps</a:t>
            </a:r>
            <a:r>
              <a:rPr lang="zh-CN" altLang="en-US" dirty="0" smtClean="0"/>
              <a:t>邻域至少包含最小数目</a:t>
            </a:r>
            <a:r>
              <a:rPr lang="en-US" altLang="zh-CN" dirty="0" err="1" smtClean="0"/>
              <a:t>MinPts</a:t>
            </a:r>
            <a:r>
              <a:rPr lang="zh-CN" altLang="en-US" dirty="0" smtClean="0"/>
              <a:t>的对象，则称该对象为核心对象</a:t>
            </a:r>
            <a:r>
              <a:rPr lang="en-US" altLang="zh-CN" dirty="0" smtClean="0"/>
              <a:t>;</a:t>
            </a:r>
          </a:p>
          <a:p>
            <a:endParaRPr lang="en-US" altLang="zh-CN" dirty="0" smtClean="0"/>
          </a:p>
          <a:p>
            <a:r>
              <a:rPr lang="zh-CN" altLang="en-US" dirty="0" smtClean="0"/>
              <a:t>（</a:t>
            </a:r>
            <a:r>
              <a:rPr lang="en-US" altLang="zh-CN" dirty="0" smtClean="0"/>
              <a:t>3</a:t>
            </a:r>
            <a:r>
              <a:rPr lang="zh-CN" altLang="en-US" dirty="0" smtClean="0"/>
              <a:t>）边界点（</a:t>
            </a:r>
            <a:r>
              <a:rPr lang="en-US" altLang="zh-CN" dirty="0" smtClean="0"/>
              <a:t>edge point</a:t>
            </a:r>
            <a:r>
              <a:rPr lang="zh-CN" altLang="en-US" dirty="0" smtClean="0"/>
              <a:t>）：边界点不是核心点，但落在某个核心点的邻域内</a:t>
            </a:r>
            <a:r>
              <a:rPr lang="en-US" altLang="zh-CN" dirty="0" smtClean="0"/>
              <a:t>;</a:t>
            </a:r>
          </a:p>
          <a:p>
            <a:endParaRPr lang="en-US" altLang="zh-CN" dirty="0" smtClean="0"/>
          </a:p>
          <a:p>
            <a:r>
              <a:rPr lang="zh-CN" altLang="en-US" dirty="0" smtClean="0"/>
              <a:t>（</a:t>
            </a:r>
            <a:r>
              <a:rPr lang="en-US" altLang="zh-CN" dirty="0" smtClean="0"/>
              <a:t>4</a:t>
            </a:r>
            <a:r>
              <a:rPr lang="zh-CN" altLang="en-US" dirty="0" smtClean="0"/>
              <a:t>）噪音点（</a:t>
            </a:r>
            <a:r>
              <a:rPr lang="en-US" altLang="zh-CN" dirty="0" smtClean="0"/>
              <a:t>outlier point</a:t>
            </a:r>
            <a:r>
              <a:rPr lang="zh-CN" altLang="en-US" dirty="0" smtClean="0"/>
              <a:t>）：既不是核心点，也不是边界点的任何点</a:t>
            </a:r>
            <a:r>
              <a:rPr lang="en-US" altLang="zh-CN" dirty="0" smtClean="0"/>
              <a:t>;</a:t>
            </a:r>
            <a:endParaRPr lang="en-US" altLang="zh-CN" dirty="0"/>
          </a:p>
        </p:txBody>
      </p:sp>
      <p:pic>
        <p:nvPicPr>
          <p:cNvPr id="62466" name="Picture 2"/>
          <p:cNvPicPr>
            <a:picLocks noChangeAspect="1" noChangeArrowheads="1"/>
          </p:cNvPicPr>
          <p:nvPr/>
        </p:nvPicPr>
        <p:blipFill>
          <a:blip r:embed="rId3" cstate="print"/>
          <a:srcRect/>
          <a:stretch>
            <a:fillRect/>
          </a:stretch>
        </p:blipFill>
        <p:spPr bwMode="auto">
          <a:xfrm>
            <a:off x="5243093" y="1045413"/>
            <a:ext cx="3120036" cy="1948851"/>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5229943" y="3105889"/>
            <a:ext cx="3129950" cy="1702439"/>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9634" name="Picture 2"/>
          <p:cNvPicPr>
            <a:picLocks noChangeAspect="1" noChangeArrowheads="1"/>
          </p:cNvPicPr>
          <p:nvPr/>
        </p:nvPicPr>
        <p:blipFill>
          <a:blip r:embed="rId3" cstate="print"/>
          <a:srcRect/>
          <a:stretch>
            <a:fillRect/>
          </a:stretch>
        </p:blipFill>
        <p:spPr bwMode="auto">
          <a:xfrm>
            <a:off x="1272306" y="1529392"/>
            <a:ext cx="3325573" cy="723900"/>
          </a:xfrm>
          <a:prstGeom prst="rect">
            <a:avLst/>
          </a:prstGeom>
          <a:noFill/>
          <a:ln w="9525">
            <a:noFill/>
            <a:miter lim="800000"/>
            <a:headEnd/>
            <a:tailEnd/>
          </a:ln>
        </p:spPr>
      </p:pic>
      <p:pic>
        <p:nvPicPr>
          <p:cNvPr id="69635" name="Picture 3"/>
          <p:cNvPicPr>
            <a:picLocks noChangeAspect="1" noChangeArrowheads="1"/>
          </p:cNvPicPr>
          <p:nvPr/>
        </p:nvPicPr>
        <p:blipFill>
          <a:blip r:embed="rId4" cstate="print"/>
          <a:srcRect/>
          <a:stretch>
            <a:fillRect/>
          </a:stretch>
        </p:blipFill>
        <p:spPr bwMode="auto">
          <a:xfrm>
            <a:off x="5833186" y="1052422"/>
            <a:ext cx="2189920" cy="1447980"/>
          </a:xfrm>
          <a:prstGeom prst="rect">
            <a:avLst/>
          </a:prstGeom>
          <a:noFill/>
          <a:ln w="9525">
            <a:noFill/>
            <a:miter lim="800000"/>
            <a:headEnd/>
            <a:tailEnd/>
          </a:ln>
        </p:spPr>
      </p:pic>
      <p:pic>
        <p:nvPicPr>
          <p:cNvPr id="69636" name="Picture 4"/>
          <p:cNvPicPr>
            <a:picLocks noChangeAspect="1" noChangeArrowheads="1"/>
          </p:cNvPicPr>
          <p:nvPr/>
        </p:nvPicPr>
        <p:blipFill>
          <a:blip r:embed="rId5" cstate="print"/>
          <a:srcRect/>
          <a:stretch>
            <a:fillRect/>
          </a:stretch>
        </p:blipFill>
        <p:spPr bwMode="auto">
          <a:xfrm>
            <a:off x="231296" y="3122750"/>
            <a:ext cx="5289610" cy="665493"/>
          </a:xfrm>
          <a:prstGeom prst="rect">
            <a:avLst/>
          </a:prstGeom>
          <a:noFill/>
          <a:ln w="9525">
            <a:noFill/>
            <a:miter lim="800000"/>
            <a:headEnd/>
            <a:tailEnd/>
          </a:ln>
        </p:spPr>
      </p:pic>
      <p:pic>
        <p:nvPicPr>
          <p:cNvPr id="69637" name="Picture 5"/>
          <p:cNvPicPr>
            <a:picLocks noChangeAspect="1" noChangeArrowheads="1"/>
          </p:cNvPicPr>
          <p:nvPr/>
        </p:nvPicPr>
        <p:blipFill>
          <a:blip r:embed="rId6" cstate="print"/>
          <a:srcRect/>
          <a:stretch>
            <a:fillRect/>
          </a:stretch>
        </p:blipFill>
        <p:spPr bwMode="auto">
          <a:xfrm>
            <a:off x="5868165" y="2613802"/>
            <a:ext cx="2131308" cy="1658249"/>
          </a:xfrm>
          <a:prstGeom prst="rect">
            <a:avLst/>
          </a:prstGeom>
          <a:noFill/>
          <a:ln w="9525">
            <a:noFill/>
            <a:miter lim="800000"/>
            <a:headEnd/>
            <a:tailEnd/>
          </a:ln>
        </p:spPr>
      </p:pic>
      <p:sp>
        <p:nvSpPr>
          <p:cNvPr id="14" name="矩形 13"/>
          <p:cNvSpPr/>
          <p:nvPr/>
        </p:nvSpPr>
        <p:spPr>
          <a:xfrm>
            <a:off x="607295" y="1154585"/>
            <a:ext cx="1800493" cy="369332"/>
          </a:xfrm>
          <a:prstGeom prst="rect">
            <a:avLst/>
          </a:prstGeom>
        </p:spPr>
        <p:txBody>
          <a:bodyPr wrap="none">
            <a:spAutoFit/>
          </a:bodyPr>
          <a:lstStyle/>
          <a:p>
            <a:r>
              <a:rPr lang="zh-CN" altLang="en-US" dirty="0" smtClean="0"/>
              <a:t>一维高斯分布：</a:t>
            </a:r>
            <a:endParaRPr lang="zh-CN" altLang="en-US" dirty="0"/>
          </a:p>
        </p:txBody>
      </p:sp>
      <p:sp>
        <p:nvSpPr>
          <p:cNvPr id="15" name="矩形 14"/>
          <p:cNvSpPr/>
          <p:nvPr/>
        </p:nvSpPr>
        <p:spPr>
          <a:xfrm>
            <a:off x="707939" y="2592318"/>
            <a:ext cx="1800493" cy="369332"/>
          </a:xfrm>
          <a:prstGeom prst="rect">
            <a:avLst/>
          </a:prstGeom>
        </p:spPr>
        <p:txBody>
          <a:bodyPr wrap="none">
            <a:spAutoFit/>
          </a:bodyPr>
          <a:lstStyle/>
          <a:p>
            <a:r>
              <a:rPr lang="zh-CN" altLang="en-US" dirty="0" smtClean="0"/>
              <a:t>二维高斯分布：</a:t>
            </a:r>
            <a:endParaRPr lang="zh-CN" altLang="en-US" dirty="0"/>
          </a:p>
        </p:txBody>
      </p:sp>
      <p:sp>
        <p:nvSpPr>
          <p:cNvPr id="16" name="矩形 15"/>
          <p:cNvSpPr/>
          <p:nvPr/>
        </p:nvSpPr>
        <p:spPr>
          <a:xfrm>
            <a:off x="765449" y="4392365"/>
            <a:ext cx="1800493" cy="369332"/>
          </a:xfrm>
          <a:prstGeom prst="rect">
            <a:avLst/>
          </a:prstGeom>
        </p:spPr>
        <p:txBody>
          <a:bodyPr wrap="none">
            <a:spAutoFit/>
          </a:bodyPr>
          <a:lstStyle/>
          <a:p>
            <a:r>
              <a:rPr lang="zh-CN" altLang="en-US" dirty="0" smtClean="0"/>
              <a:t>多维高斯分布：</a:t>
            </a:r>
            <a:endParaRPr lang="zh-CN" altLang="en-US" dirty="0"/>
          </a:p>
        </p:txBody>
      </p:sp>
      <p:pic>
        <p:nvPicPr>
          <p:cNvPr id="69639" name="Picture 7"/>
          <p:cNvPicPr>
            <a:picLocks noChangeAspect="1" noChangeArrowheads="1"/>
          </p:cNvPicPr>
          <p:nvPr/>
        </p:nvPicPr>
        <p:blipFill>
          <a:blip r:embed="rId7" cstate="print"/>
          <a:srcRect/>
          <a:stretch>
            <a:fillRect/>
          </a:stretch>
        </p:blipFill>
        <p:spPr bwMode="auto">
          <a:xfrm>
            <a:off x="619036" y="4702475"/>
            <a:ext cx="4524375" cy="8572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3" name="矩形 12"/>
          <p:cNvSpPr/>
          <p:nvPr/>
        </p:nvSpPr>
        <p:spPr>
          <a:xfrm>
            <a:off x="224287" y="1138914"/>
            <a:ext cx="7936301" cy="2308324"/>
          </a:xfrm>
          <a:prstGeom prst="rect">
            <a:avLst/>
          </a:prstGeom>
        </p:spPr>
        <p:txBody>
          <a:bodyPr wrap="square">
            <a:spAutoFit/>
          </a:bodyPr>
          <a:lstStyle/>
          <a:p>
            <a:r>
              <a:rPr lang="zh-CN" altLang="en-US" dirty="0" smtClean="0"/>
              <a:t>（</a:t>
            </a:r>
            <a:r>
              <a:rPr lang="en-US" altLang="zh-CN" dirty="0" smtClean="0"/>
              <a:t>1</a:t>
            </a:r>
            <a:r>
              <a:rPr lang="zh-CN" altLang="en-US" dirty="0" smtClean="0"/>
              <a:t>）期望最大化</a:t>
            </a:r>
            <a:r>
              <a:rPr lang="en-US" altLang="zh-CN" dirty="0" smtClean="0"/>
              <a:t>EM</a:t>
            </a:r>
            <a:r>
              <a:rPr lang="zh-CN" altLang="en-US" dirty="0" smtClean="0"/>
              <a:t>算法</a:t>
            </a:r>
            <a:endParaRPr lang="en-US" altLang="zh-CN" dirty="0" smtClean="0"/>
          </a:p>
          <a:p>
            <a:r>
              <a:rPr lang="en-US" altLang="zh-CN" dirty="0" smtClean="0"/>
              <a:t>	1. </a:t>
            </a:r>
            <a:r>
              <a:rPr lang="zh-CN" altLang="en-US" dirty="0" smtClean="0"/>
              <a:t>初始化各模型参数（即各高斯分量的均值向量与协方差矩阵）</a:t>
            </a:r>
            <a:endParaRPr lang="en-US" altLang="zh-CN" dirty="0" smtClean="0"/>
          </a:p>
          <a:p>
            <a:r>
              <a:rPr lang="en-US" altLang="zh-CN" dirty="0" smtClean="0"/>
              <a:t>	2. </a:t>
            </a:r>
            <a:r>
              <a:rPr lang="zh-CN" altLang="en-US" dirty="0" smtClean="0"/>
              <a:t>根据各模型参数对样本进行聚类</a:t>
            </a:r>
            <a:endParaRPr lang="en-US" altLang="zh-CN" dirty="0" smtClean="0"/>
          </a:p>
          <a:p>
            <a:r>
              <a:rPr lang="en-US" altLang="zh-CN" dirty="0" smtClean="0"/>
              <a:t>	3. </a:t>
            </a:r>
            <a:r>
              <a:rPr lang="zh-CN" altLang="en-US" dirty="0" smtClean="0"/>
              <a:t>根据聚类结果重新估算模型参数</a:t>
            </a:r>
            <a:endParaRPr lang="en-US" altLang="zh-CN" dirty="0" smtClean="0"/>
          </a:p>
          <a:p>
            <a:r>
              <a:rPr lang="en-US" altLang="zh-CN" dirty="0" smtClean="0"/>
              <a:t>	4. </a:t>
            </a:r>
            <a:r>
              <a:rPr lang="zh-CN" altLang="en-US" dirty="0" smtClean="0"/>
              <a:t>重复</a:t>
            </a:r>
            <a:r>
              <a:rPr lang="en-US" altLang="zh-CN" dirty="0" smtClean="0"/>
              <a:t>2</a:t>
            </a:r>
            <a:r>
              <a:rPr lang="zh-CN" altLang="en-US" dirty="0" smtClean="0"/>
              <a:t>，</a:t>
            </a:r>
            <a:r>
              <a:rPr lang="en-US" altLang="zh-CN" dirty="0" smtClean="0"/>
              <a:t>3</a:t>
            </a:r>
            <a:r>
              <a:rPr lang="zh-CN" altLang="en-US" dirty="0" smtClean="0"/>
              <a:t>步骤直至收敛</a:t>
            </a:r>
            <a:endParaRPr lang="en-US" altLang="zh-CN" dirty="0" smtClean="0"/>
          </a:p>
          <a:p>
            <a:endParaRPr lang="en-US" altLang="zh-CN" dirty="0" smtClean="0"/>
          </a:p>
          <a:p>
            <a:endParaRPr lang="en-US" altLang="zh-CN" dirty="0" smtClean="0"/>
          </a:p>
          <a:p>
            <a:endParaRPr lang="en-US" altLang="zh-CN" dirty="0"/>
          </a:p>
        </p:txBody>
      </p:sp>
      <p:pic>
        <p:nvPicPr>
          <p:cNvPr id="70659" name="Picture 3"/>
          <p:cNvPicPr>
            <a:picLocks noChangeAspect="1" noChangeArrowheads="1"/>
          </p:cNvPicPr>
          <p:nvPr/>
        </p:nvPicPr>
        <p:blipFill>
          <a:blip r:embed="rId3" cstate="print"/>
          <a:srcRect/>
          <a:stretch>
            <a:fillRect/>
          </a:stretch>
        </p:blipFill>
        <p:spPr bwMode="auto">
          <a:xfrm>
            <a:off x="822125" y="2730822"/>
            <a:ext cx="2131884" cy="1784050"/>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479682" y="2785596"/>
            <a:ext cx="1923961" cy="1626388"/>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6081624" y="2777907"/>
            <a:ext cx="1952805" cy="1691855"/>
          </a:xfrm>
          <a:prstGeom prst="rect">
            <a:avLst/>
          </a:prstGeom>
          <a:noFill/>
          <a:ln w="9525">
            <a:noFill/>
            <a:miter lim="800000"/>
            <a:headEnd/>
            <a:tailEnd/>
          </a:ln>
        </p:spPr>
      </p:pic>
      <p:sp>
        <p:nvSpPr>
          <p:cNvPr id="18" name="矩形 17"/>
          <p:cNvSpPr/>
          <p:nvPr/>
        </p:nvSpPr>
        <p:spPr>
          <a:xfrm>
            <a:off x="2911058" y="3265167"/>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
        <p:nvSpPr>
          <p:cNvPr id="19" name="矩形 18"/>
          <p:cNvSpPr/>
          <p:nvPr/>
        </p:nvSpPr>
        <p:spPr>
          <a:xfrm>
            <a:off x="5403014" y="3222395"/>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模糊</a:t>
            </a:r>
            <a:r>
              <a:rPr lang="en-US" altLang="zh-CN" dirty="0" smtClean="0">
                <a:solidFill>
                  <a:schemeClr val="bg2">
                    <a:lumMod val="50000"/>
                  </a:schemeClr>
                </a:solidFill>
                <a:effectLst/>
              </a:rPr>
              <a:t>C</a:t>
            </a:r>
            <a:r>
              <a:rPr lang="zh-CN" altLang="en-US" dirty="0" smtClean="0">
                <a:solidFill>
                  <a:schemeClr val="bg2">
                    <a:lumMod val="50000"/>
                  </a:schemeClr>
                </a:solidFill>
                <a:effectLst/>
              </a:rPr>
              <a:t>均值聚类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552449" y="1133474"/>
            <a:ext cx="5181601" cy="3046988"/>
          </a:xfrm>
          <a:prstGeom prst="rect">
            <a:avLst/>
          </a:prstGeom>
          <a:noFill/>
        </p:spPr>
        <p:txBody>
          <a:bodyPr wrap="square" rtlCol="0">
            <a:spAutoFit/>
          </a:bodyPr>
          <a:lstStyle/>
          <a:p>
            <a:r>
              <a:rPr lang="zh-CN" altLang="en-US" sz="2400" dirty="0" smtClean="0"/>
              <a:t>模糊集合论：一种处理结果不确定、不能精确量化的方法</a:t>
            </a:r>
            <a:endParaRPr lang="en-US" altLang="zh-CN" sz="2400" dirty="0" smtClean="0"/>
          </a:p>
          <a:p>
            <a:endParaRPr lang="en-US" altLang="zh-CN" sz="2400" dirty="0" smtClean="0"/>
          </a:p>
          <a:p>
            <a:r>
              <a:rPr lang="zh-CN" altLang="en-US" sz="2400" dirty="0" smtClean="0"/>
              <a:t>隶属度：表示某一个事件为真的概率</a:t>
            </a:r>
            <a:endParaRPr lang="en-US" altLang="zh-CN" sz="2400" dirty="0" smtClean="0"/>
          </a:p>
          <a:p>
            <a:endParaRPr lang="en-US" altLang="zh-CN" sz="2400" dirty="0" smtClean="0"/>
          </a:p>
          <a:p>
            <a:r>
              <a:rPr lang="zh-CN" altLang="en-US" sz="2400" dirty="0" smtClean="0"/>
              <a:t>模糊</a:t>
            </a:r>
            <a:r>
              <a:rPr lang="en-US" altLang="zh-CN" sz="2400" dirty="0" smtClean="0"/>
              <a:t>C</a:t>
            </a:r>
            <a:r>
              <a:rPr lang="zh-CN" altLang="en-US" sz="2400" dirty="0" smtClean="0"/>
              <a:t>均值算法：该算法与</a:t>
            </a:r>
            <a:r>
              <a:rPr lang="en-US" altLang="zh-CN" sz="2400" dirty="0" err="1" smtClean="0"/>
              <a:t>Kmeans</a:t>
            </a:r>
            <a:r>
              <a:rPr lang="zh-CN" altLang="en-US" sz="2400" dirty="0" smtClean="0"/>
              <a:t>类似，但是聚类（簇）的定义</a:t>
            </a:r>
            <a:r>
              <a:rPr lang="en-US" altLang="zh-CN" sz="2400" dirty="0" smtClean="0"/>
              <a:t>(</a:t>
            </a:r>
            <a:r>
              <a:rPr lang="zh-CN" altLang="en-US" sz="2400" dirty="0" smtClean="0"/>
              <a:t>界限</a:t>
            </a:r>
            <a:r>
              <a:rPr lang="en-US" altLang="zh-CN" sz="2400" dirty="0" smtClean="0"/>
              <a:t>)</a:t>
            </a:r>
            <a:r>
              <a:rPr lang="zh-CN" altLang="en-US" sz="2400" dirty="0" smtClean="0"/>
              <a:t>是模糊的</a:t>
            </a:r>
            <a:endParaRPr lang="zh-CN" altLang="en-US" sz="2400" dirty="0"/>
          </a:p>
        </p:txBody>
      </p:sp>
      <p:pic>
        <p:nvPicPr>
          <p:cNvPr id="156674" name="Picture 2"/>
          <p:cNvPicPr>
            <a:picLocks noChangeAspect="1" noChangeArrowheads="1"/>
          </p:cNvPicPr>
          <p:nvPr/>
        </p:nvPicPr>
        <p:blipFill>
          <a:blip r:embed="rId3" cstate="print"/>
          <a:srcRect/>
          <a:stretch>
            <a:fillRect/>
          </a:stretch>
        </p:blipFill>
        <p:spPr bwMode="auto">
          <a:xfrm>
            <a:off x="6505575" y="1323975"/>
            <a:ext cx="1831403" cy="1038225"/>
          </a:xfrm>
          <a:prstGeom prst="rect">
            <a:avLst/>
          </a:prstGeom>
          <a:noFill/>
          <a:ln w="9525">
            <a:noFill/>
            <a:miter lim="800000"/>
            <a:headEnd/>
            <a:tailEnd/>
          </a:ln>
        </p:spPr>
      </p:pic>
      <p:pic>
        <p:nvPicPr>
          <p:cNvPr id="156675" name="Picture 3"/>
          <p:cNvPicPr>
            <a:picLocks noChangeAspect="1" noChangeArrowheads="1"/>
          </p:cNvPicPr>
          <p:nvPr/>
        </p:nvPicPr>
        <p:blipFill>
          <a:blip r:embed="rId4" cstate="print"/>
          <a:srcRect/>
          <a:stretch>
            <a:fillRect/>
          </a:stretch>
        </p:blipFill>
        <p:spPr bwMode="auto">
          <a:xfrm>
            <a:off x="6572250" y="3028951"/>
            <a:ext cx="1831401" cy="103822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Louvain</a:t>
            </a:r>
            <a:r>
              <a:rPr lang="zh-CN" altLang="en-US" dirty="0" smtClean="0">
                <a:solidFill>
                  <a:schemeClr val="bg2">
                    <a:lumMod val="50000"/>
                  </a:schemeClr>
                </a:solidFill>
                <a:effectLst/>
              </a:rPr>
              <a:t>社区发现算法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4286251" cy="3416320"/>
          </a:xfrm>
          <a:prstGeom prst="rect">
            <a:avLst/>
          </a:prstGeom>
          <a:noFill/>
        </p:spPr>
        <p:txBody>
          <a:bodyPr wrap="square" rtlCol="0">
            <a:spAutoFit/>
          </a:bodyPr>
          <a:lstStyle/>
          <a:p>
            <a:r>
              <a:rPr lang="en-US" altLang="zh-CN" sz="2400" dirty="0" smtClean="0"/>
              <a:t>Louvain</a:t>
            </a:r>
            <a:r>
              <a:rPr lang="zh-CN" altLang="en-US" sz="2400" dirty="0" smtClean="0"/>
              <a:t>算法：基于模块度（</a:t>
            </a:r>
            <a:r>
              <a:rPr lang="en-US" altLang="zh-CN" sz="2400" dirty="0" smtClean="0"/>
              <a:t>Modularity</a:t>
            </a:r>
            <a:r>
              <a:rPr lang="zh-CN" altLang="en-US" sz="2400" dirty="0" smtClean="0"/>
              <a:t>）的社区发现算法</a:t>
            </a:r>
            <a:endParaRPr lang="en-US" altLang="zh-CN" sz="2400" dirty="0" smtClean="0"/>
          </a:p>
          <a:p>
            <a:endParaRPr lang="en-US" altLang="zh-CN" sz="2400" dirty="0" smtClean="0"/>
          </a:p>
          <a:p>
            <a:r>
              <a:rPr lang="zh-CN" altLang="en-US" sz="2400" dirty="0" smtClean="0"/>
              <a:t>模块度</a:t>
            </a:r>
            <a:r>
              <a:rPr lang="en-US" altLang="zh-CN" sz="2400" dirty="0" smtClean="0"/>
              <a:t>Modularity</a:t>
            </a:r>
            <a:r>
              <a:rPr lang="zh-CN" altLang="en-US" sz="2400" dirty="0" smtClean="0"/>
              <a:t>：描述社区内紧密程度的值</a:t>
            </a:r>
            <a:endParaRPr lang="en-US" altLang="zh-CN" sz="2400" dirty="0" smtClean="0"/>
          </a:p>
          <a:p>
            <a:endParaRPr lang="zh-CN" altLang="en-US" sz="2400" dirty="0" smtClean="0"/>
          </a:p>
          <a:p>
            <a:r>
              <a:rPr lang="zh-CN" altLang="en-US" sz="2400" dirty="0" smtClean="0"/>
              <a:t>模块度增量：即把一个孤立的点放入一个社区</a:t>
            </a:r>
            <a:r>
              <a:rPr lang="en-US" altLang="zh-CN" sz="2400" dirty="0" smtClean="0"/>
              <a:t>C</a:t>
            </a:r>
            <a:r>
              <a:rPr lang="zh-CN" altLang="en-US" sz="2400" dirty="0" smtClean="0"/>
              <a:t>后，</a:t>
            </a:r>
            <a:r>
              <a:rPr lang="en-US" altLang="zh-CN" sz="2400" dirty="0" smtClean="0"/>
              <a:t>Modularity</a:t>
            </a:r>
            <a:r>
              <a:rPr lang="zh-CN" altLang="en-US" sz="2400" dirty="0" smtClean="0"/>
              <a:t>的变化</a:t>
            </a:r>
            <a:endParaRPr lang="zh-CN" altLang="en-US" sz="2400" dirty="0"/>
          </a:p>
        </p:txBody>
      </p:sp>
      <p:pic>
        <p:nvPicPr>
          <p:cNvPr id="157700" name="Picture 4"/>
          <p:cNvPicPr>
            <a:picLocks noChangeAspect="1" noChangeArrowheads="1"/>
          </p:cNvPicPr>
          <p:nvPr/>
        </p:nvPicPr>
        <p:blipFill>
          <a:blip r:embed="rId3" cstate="print"/>
          <a:srcRect/>
          <a:stretch>
            <a:fillRect/>
          </a:stretch>
        </p:blipFill>
        <p:spPr bwMode="auto">
          <a:xfrm>
            <a:off x="4416425" y="1545429"/>
            <a:ext cx="4660900" cy="28074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其他聚类算法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8112246" cy="2246769"/>
          </a:xfrm>
          <a:prstGeom prst="rect">
            <a:avLst/>
          </a:prstGeom>
          <a:noFill/>
        </p:spPr>
        <p:txBody>
          <a:bodyPr wrap="square" rtlCol="0">
            <a:spAutoFit/>
          </a:bodyPr>
          <a:lstStyle/>
          <a:p>
            <a:r>
              <a:rPr lang="en-US" altLang="zh-CN" sz="2000" dirty="0" smtClean="0"/>
              <a:t>Clara</a:t>
            </a:r>
            <a:r>
              <a:rPr lang="zh-CN" altLang="en-US" sz="2000" dirty="0" smtClean="0"/>
              <a:t>算法：</a:t>
            </a:r>
            <a:r>
              <a:rPr lang="en-US" altLang="zh-CN" sz="2000" dirty="0" smtClean="0"/>
              <a:t>K-</a:t>
            </a:r>
            <a:r>
              <a:rPr lang="en-US" altLang="zh-CN" sz="2000" dirty="0" err="1" smtClean="0"/>
              <a:t>medoids</a:t>
            </a:r>
            <a:r>
              <a:rPr lang="zh-CN" altLang="zh-CN" sz="2000" dirty="0" smtClean="0"/>
              <a:t>算法在处理大数据量时的一种拓展算法</a:t>
            </a:r>
            <a:endParaRPr lang="en-US" altLang="zh-CN" sz="2000" dirty="0" smtClean="0"/>
          </a:p>
          <a:p>
            <a:endParaRPr lang="en-US" altLang="zh-CN" sz="2000" dirty="0" smtClean="0"/>
          </a:p>
          <a:p>
            <a:r>
              <a:rPr lang="en-US" altLang="zh-CN" sz="2000" dirty="0" smtClean="0"/>
              <a:t>K-modes</a:t>
            </a:r>
            <a:r>
              <a:rPr lang="zh-CN" altLang="zh-CN" sz="2000" dirty="0" smtClean="0"/>
              <a:t>算法</a:t>
            </a:r>
            <a:r>
              <a:rPr lang="zh-CN" altLang="en-US" sz="2000" dirty="0" smtClean="0"/>
              <a:t>：</a:t>
            </a:r>
            <a:r>
              <a:rPr lang="en-US" altLang="zh-CN" sz="2000" dirty="0" smtClean="0"/>
              <a:t>k-means</a:t>
            </a:r>
            <a:r>
              <a:rPr lang="zh-CN" altLang="zh-CN" sz="2000" dirty="0" smtClean="0"/>
              <a:t>算法在非数值属性集合上的拓展</a:t>
            </a:r>
            <a:endParaRPr lang="en-US" altLang="zh-CN" sz="2000" dirty="0" smtClean="0"/>
          </a:p>
          <a:p>
            <a:endParaRPr lang="zh-CN" altLang="en-US" sz="2000" dirty="0" smtClean="0"/>
          </a:p>
          <a:p>
            <a:r>
              <a:rPr lang="en-US" altLang="zh-CN" sz="2000" dirty="0" smtClean="0"/>
              <a:t>K-prototypes</a:t>
            </a:r>
            <a:r>
              <a:rPr lang="zh-CN" altLang="en-US" sz="2000" dirty="0" smtClean="0"/>
              <a:t>：</a:t>
            </a:r>
            <a:r>
              <a:rPr lang="zh-CN" altLang="zh-CN" sz="2000" dirty="0" smtClean="0"/>
              <a:t>处理</a:t>
            </a:r>
            <a:r>
              <a:rPr lang="zh-CN" altLang="zh-CN" sz="2000" b="1" dirty="0" smtClean="0"/>
              <a:t>混合属性</a:t>
            </a:r>
            <a:r>
              <a:rPr lang="zh-CN" altLang="zh-CN" sz="2000" dirty="0" smtClean="0"/>
              <a:t>聚类的典型算法</a:t>
            </a:r>
            <a:r>
              <a:rPr lang="zh-CN" altLang="en-US" sz="2000" dirty="0" smtClean="0"/>
              <a:t>，</a:t>
            </a:r>
            <a:r>
              <a:rPr lang="zh-CN" altLang="zh-CN" sz="2000" dirty="0" smtClean="0"/>
              <a:t>继承了</a:t>
            </a:r>
            <a:r>
              <a:rPr lang="en-US" altLang="zh-CN" sz="2000" dirty="0" smtClean="0"/>
              <a:t>K-means</a:t>
            </a:r>
            <a:r>
              <a:rPr lang="zh-CN" altLang="zh-CN" sz="2000" dirty="0" smtClean="0"/>
              <a:t>算法和</a:t>
            </a:r>
            <a:r>
              <a:rPr lang="en-US" altLang="zh-CN" sz="2000" dirty="0" smtClean="0"/>
              <a:t>K-modes</a:t>
            </a:r>
            <a:r>
              <a:rPr lang="zh-CN" altLang="zh-CN" sz="2000" dirty="0" smtClean="0"/>
              <a:t>算法的思想，并且加入了描述数据簇的原型和混合属性数据之间的相异度计算公式</a:t>
            </a:r>
            <a:endParaRPr lang="zh-CN" altLang="en-US" sz="20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6867" name="Picture 3"/>
          <p:cNvPicPr>
            <a:picLocks noChangeAspect="1" noChangeArrowheads="1"/>
          </p:cNvPicPr>
          <p:nvPr/>
        </p:nvPicPr>
        <p:blipFill>
          <a:blip r:embed="rId3" cstate="print"/>
          <a:srcRect/>
          <a:stretch>
            <a:fillRect/>
          </a:stretch>
        </p:blipFill>
        <p:spPr bwMode="auto">
          <a:xfrm>
            <a:off x="651115" y="1038225"/>
            <a:ext cx="7410450" cy="45529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1384995"/>
          </a:xfrm>
          <a:prstGeom prst="rect">
            <a:avLst/>
          </a:prstGeom>
          <a:noFill/>
        </p:spPr>
        <p:txBody>
          <a:bodyPr wrap="square" rtlCol="0">
            <a:spAutoFit/>
          </a:bodyPr>
          <a:lstStyle/>
          <a:p>
            <a:r>
              <a:rPr lang="en-US" altLang="zh-CN" sz="1400" dirty="0" err="1" smtClean="0"/>
              <a:t>Apriori</a:t>
            </a:r>
            <a:r>
              <a:rPr lang="zh-CN" altLang="en-US" sz="1400" dirty="0" smtClean="0"/>
              <a:t>算法：频繁项集产生强关联规则</a:t>
            </a:r>
            <a:endParaRPr lang="en-US" altLang="zh-CN" sz="1400" dirty="0" smtClean="0"/>
          </a:p>
          <a:p>
            <a:endParaRPr lang="en-US" altLang="zh-CN" sz="1400" dirty="0" smtClean="0"/>
          </a:p>
          <a:p>
            <a:r>
              <a:rPr lang="en-US" altLang="zh-CN" sz="1400" dirty="0" smtClean="0"/>
              <a:t>1.</a:t>
            </a:r>
            <a:r>
              <a:rPr lang="zh-CN" altLang="en-US" sz="1400" dirty="0" smtClean="0"/>
              <a:t>最小支持度</a:t>
            </a:r>
            <a:endParaRPr lang="en-US" altLang="zh-CN" sz="1400" dirty="0" smtClean="0"/>
          </a:p>
          <a:p>
            <a:endParaRPr lang="en-US" altLang="zh-CN" sz="1400" dirty="0" smtClean="0"/>
          </a:p>
          <a:p>
            <a:r>
              <a:rPr lang="en-US" altLang="zh-CN" sz="1400" dirty="0" smtClean="0"/>
              <a:t>2.</a:t>
            </a:r>
            <a:r>
              <a:rPr lang="zh-CN" altLang="en-US" sz="1400" dirty="0" smtClean="0"/>
              <a:t>最小置信度</a:t>
            </a:r>
            <a:endParaRPr lang="en-US" altLang="zh-CN" sz="1400" dirty="0" smtClean="0"/>
          </a:p>
          <a:p>
            <a:pPr>
              <a:buFont typeface="Wingdings" pitchFamily="2" charset="2"/>
              <a:buChar char="Ø"/>
            </a:pPr>
            <a:endParaRPr lang="en-US" altLang="zh-CN" sz="1400" dirty="0" smtClean="0"/>
          </a:p>
        </p:txBody>
      </p:sp>
      <p:pic>
        <p:nvPicPr>
          <p:cNvPr id="35842" name="Picture 2"/>
          <p:cNvPicPr>
            <a:picLocks noChangeAspect="1" noChangeArrowheads="1"/>
          </p:cNvPicPr>
          <p:nvPr/>
        </p:nvPicPr>
        <p:blipFill>
          <a:blip r:embed="rId3" cstate="print"/>
          <a:srcRect/>
          <a:stretch>
            <a:fillRect/>
          </a:stretch>
        </p:blipFill>
        <p:spPr bwMode="auto">
          <a:xfrm>
            <a:off x="4035288" y="1621766"/>
            <a:ext cx="4538920" cy="3344084"/>
          </a:xfrm>
          <a:prstGeom prst="rect">
            <a:avLst/>
          </a:prstGeom>
          <a:noFill/>
          <a:ln w="9525">
            <a:noFill/>
            <a:miter lim="800000"/>
            <a:headEnd/>
            <a:tailEnd/>
          </a:ln>
        </p:spPr>
      </p:pic>
      <p:sp>
        <p:nvSpPr>
          <p:cNvPr id="8" name="TextBox 7"/>
          <p:cNvSpPr txBox="1"/>
          <p:nvPr/>
        </p:nvSpPr>
        <p:spPr>
          <a:xfrm>
            <a:off x="398274" y="2599807"/>
            <a:ext cx="3184563" cy="2246769"/>
          </a:xfrm>
          <a:prstGeom prst="rect">
            <a:avLst/>
          </a:prstGeom>
          <a:noFill/>
        </p:spPr>
        <p:txBody>
          <a:bodyPr wrap="square" rtlCol="0">
            <a:spAutoFit/>
          </a:bodyPr>
          <a:lstStyle/>
          <a:p>
            <a:r>
              <a:rPr lang="en-US" altLang="zh-CN" sz="1400" dirty="0" smtClean="0"/>
              <a:t>FP-growth</a:t>
            </a:r>
            <a:r>
              <a:rPr lang="zh-CN" altLang="en-US" sz="1400" dirty="0" smtClean="0"/>
              <a:t>算法：</a:t>
            </a:r>
            <a:endParaRPr lang="en-US" altLang="zh-CN" sz="1400" dirty="0" smtClean="0"/>
          </a:p>
          <a:p>
            <a:endParaRPr lang="en-US" altLang="zh-CN" sz="1400" dirty="0" smtClean="0"/>
          </a:p>
          <a:p>
            <a:r>
              <a:rPr lang="zh-CN" altLang="en-US" sz="1400" dirty="0" smtClean="0"/>
              <a:t>每次增加频繁项集的大小，</a:t>
            </a:r>
            <a:r>
              <a:rPr lang="en-US" altLang="zh-CN" sz="1400" dirty="0" err="1" smtClean="0"/>
              <a:t>Apriori</a:t>
            </a:r>
            <a:r>
              <a:rPr lang="zh-CN" altLang="en-US" sz="1400" dirty="0" smtClean="0"/>
              <a:t>算法都会重新扫描整个数据集。当数据集很大时，这会显著降低频繁项集发现的速度</a:t>
            </a:r>
            <a:endParaRPr lang="en-US" altLang="zh-CN" sz="1400" dirty="0" smtClean="0"/>
          </a:p>
          <a:p>
            <a:endParaRPr lang="en-US" altLang="zh-CN" sz="1400" dirty="0" smtClean="0"/>
          </a:p>
          <a:p>
            <a:r>
              <a:rPr lang="zh-CN" altLang="en-US" sz="1400" dirty="0" smtClean="0"/>
              <a:t>和</a:t>
            </a:r>
            <a:r>
              <a:rPr lang="en-US" altLang="zh-CN" sz="1400" dirty="0" err="1" smtClean="0"/>
              <a:t>Apriori</a:t>
            </a:r>
            <a:r>
              <a:rPr lang="zh-CN" altLang="en-US" sz="1400" dirty="0" smtClean="0"/>
              <a:t>算法相比，</a:t>
            </a:r>
            <a:r>
              <a:rPr lang="en-US" altLang="zh-CN" sz="1400" dirty="0" smtClean="0"/>
              <a:t>FP-growth</a:t>
            </a:r>
            <a:r>
              <a:rPr lang="zh-CN" altLang="en-US" sz="1400" dirty="0" smtClean="0"/>
              <a:t>算法只需要对数据库进行两次遍历，能够显著加快发现频繁项集的速度</a:t>
            </a:r>
            <a:endParaRPr lang="en-US" altLang="zh-CN" sz="1400" dirty="0" smtClean="0"/>
          </a:p>
        </p:txBody>
      </p:sp>
      <p:sp>
        <p:nvSpPr>
          <p:cNvPr id="9" name="TextBox 8"/>
          <p:cNvSpPr txBox="1"/>
          <p:nvPr/>
        </p:nvSpPr>
        <p:spPr>
          <a:xfrm>
            <a:off x="424153" y="5230864"/>
            <a:ext cx="3687771" cy="307777"/>
          </a:xfrm>
          <a:prstGeom prst="rect">
            <a:avLst/>
          </a:prstGeom>
          <a:noFill/>
        </p:spPr>
        <p:txBody>
          <a:bodyPr wrap="square" rtlCol="0">
            <a:spAutoFit/>
          </a:bodyPr>
          <a:lstStyle/>
          <a:p>
            <a:r>
              <a:rPr lang="en-US" altLang="zh-CN" sz="1400" dirty="0" err="1" smtClean="0"/>
              <a:t>PrefixSpan</a:t>
            </a:r>
            <a:r>
              <a:rPr lang="zh-CN" altLang="en-US" sz="1400" dirty="0" smtClean="0"/>
              <a:t>算法：考虑频繁项集的序列顺序</a:t>
            </a: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2893100"/>
          </a:xfrm>
          <a:prstGeom prst="rect">
            <a:avLst/>
          </a:prstGeom>
          <a:noFill/>
        </p:spPr>
        <p:txBody>
          <a:bodyPr wrap="square" rtlCol="0">
            <a:spAutoFit/>
          </a:bodyPr>
          <a:lstStyle/>
          <a:p>
            <a:endParaRPr lang="en-US" altLang="zh-CN" sz="1400" dirty="0" smtClean="0"/>
          </a:p>
          <a:p>
            <a:r>
              <a:rPr lang="en-US" altLang="zh-CN" sz="1400" dirty="0" smtClean="0"/>
              <a:t>1.</a:t>
            </a:r>
            <a:r>
              <a:rPr lang="zh-CN" altLang="en-US" sz="1400" dirty="0" smtClean="0"/>
              <a:t>异常行为关联分析</a:t>
            </a:r>
            <a:endParaRPr lang="en-US" altLang="zh-CN" sz="1400" dirty="0" smtClean="0"/>
          </a:p>
          <a:p>
            <a:endParaRPr lang="en-US" altLang="zh-CN" sz="1400" dirty="0" smtClean="0"/>
          </a:p>
          <a:p>
            <a:r>
              <a:rPr lang="en-US" altLang="zh-CN" sz="1400" dirty="0" smtClean="0"/>
              <a:t>2.</a:t>
            </a:r>
            <a:r>
              <a:rPr lang="zh-CN" altLang="en-US" sz="1400" dirty="0" smtClean="0"/>
              <a:t>推荐系统</a:t>
            </a:r>
            <a:endParaRPr lang="en-US" altLang="zh-CN" sz="1400" dirty="0" smtClean="0"/>
          </a:p>
          <a:p>
            <a:endParaRPr lang="en-US" altLang="zh-CN" sz="1400" dirty="0" smtClean="0"/>
          </a:p>
          <a:p>
            <a:r>
              <a:rPr lang="en-US" altLang="zh-CN" sz="1400" dirty="0" smtClean="0"/>
              <a:t>3.</a:t>
            </a:r>
            <a:r>
              <a:rPr lang="zh-CN" altLang="en-US" sz="1400" dirty="0" smtClean="0"/>
              <a:t>网络设备日志关联</a:t>
            </a:r>
            <a:endParaRPr lang="en-US" altLang="zh-CN" sz="1400" dirty="0" smtClean="0"/>
          </a:p>
          <a:p>
            <a:endParaRPr lang="en-US" altLang="zh-CN" sz="1400" dirty="0" smtClean="0"/>
          </a:p>
          <a:p>
            <a:r>
              <a:rPr lang="en-US" altLang="zh-CN" sz="1400" dirty="0" smtClean="0"/>
              <a:t>4.</a:t>
            </a:r>
            <a:r>
              <a:rPr lang="zh-CN" altLang="en-US" sz="1400" dirty="0" smtClean="0"/>
              <a:t>运维平台日志分析</a:t>
            </a:r>
            <a:endParaRPr lang="en-US" altLang="zh-CN" sz="1400" dirty="0" smtClean="0"/>
          </a:p>
          <a:p>
            <a:endParaRPr lang="en-US" altLang="zh-CN" sz="1400" dirty="0" smtClean="0"/>
          </a:p>
          <a:p>
            <a:r>
              <a:rPr lang="en-US" altLang="zh-CN" sz="1400" dirty="0" smtClean="0"/>
              <a:t>5.</a:t>
            </a:r>
            <a:r>
              <a:rPr lang="zh-CN" altLang="en-US" sz="1400" dirty="0" smtClean="0"/>
              <a:t>故障定位分析</a:t>
            </a:r>
            <a:endParaRPr lang="en-US" altLang="zh-CN" sz="1400" dirty="0" smtClean="0"/>
          </a:p>
          <a:p>
            <a:endParaRPr lang="en-US" altLang="zh-CN" sz="1400" dirty="0" smtClean="0"/>
          </a:p>
          <a:p>
            <a:r>
              <a:rPr lang="en-US" altLang="zh-CN" sz="1400" dirty="0" smtClean="0"/>
              <a:t>6. </a:t>
            </a:r>
            <a:r>
              <a:rPr lang="zh-CN" altLang="en-US" sz="1400" dirty="0" smtClean="0"/>
              <a:t>购物篮分析</a:t>
            </a:r>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4832092"/>
          </a:xfrm>
          <a:prstGeom prst="rect">
            <a:avLst/>
          </a:prstGeom>
          <a:noFill/>
        </p:spPr>
        <p:txBody>
          <a:bodyPr wrap="square" rtlCol="0">
            <a:spAutoFit/>
          </a:bodyPr>
          <a:lstStyle/>
          <a:p>
            <a:r>
              <a:rPr lang="en-US" altLang="zh-CN" sz="1400" dirty="0" smtClean="0"/>
              <a:t>1.</a:t>
            </a:r>
            <a:r>
              <a:rPr lang="zh-CN" altLang="en-US" sz="1400" dirty="0" smtClean="0"/>
              <a:t>主成份分析法</a:t>
            </a:r>
            <a:r>
              <a:rPr lang="en-US" altLang="zh-CN" sz="1400" dirty="0" smtClean="0"/>
              <a:t>PCA</a:t>
            </a:r>
          </a:p>
          <a:p>
            <a:pPr>
              <a:buFont typeface="Wingdings" pitchFamily="2" charset="2"/>
              <a:buChar char="Ø"/>
            </a:pPr>
            <a:endParaRPr lang="en-US" altLang="zh-CN" sz="1400" dirty="0" smtClean="0"/>
          </a:p>
          <a:p>
            <a:r>
              <a:rPr lang="zh-CN" altLang="en-US" sz="1400" dirty="0" smtClean="0"/>
              <a:t>假设我们有一个数据集，一共有</a:t>
            </a:r>
            <a:r>
              <a:rPr lang="en-US" altLang="zh-CN" sz="1400" dirty="0" smtClean="0"/>
              <a:t>100</a:t>
            </a:r>
            <a:r>
              <a:rPr lang="zh-CN" altLang="en-US" sz="1400" dirty="0" smtClean="0"/>
              <a:t>万条记录，维度为</a:t>
            </a:r>
            <a:r>
              <a:rPr lang="en-US" altLang="zh-CN" sz="1400" dirty="0" smtClean="0"/>
              <a:t>20</a:t>
            </a:r>
            <a:r>
              <a:rPr lang="zh-CN" altLang="en-US" sz="1400" dirty="0" smtClean="0"/>
              <a:t>，即为矩阵</a:t>
            </a:r>
            <a:r>
              <a:rPr lang="en-US" altLang="zh-CN" sz="1400" dirty="0" smtClean="0"/>
              <a:t>A</a:t>
            </a:r>
            <a:r>
              <a:rPr lang="zh-CN" altLang="en-US" sz="1400" dirty="0" smtClean="0"/>
              <a:t>，先预处理（每一行减去该行均值），这样</a:t>
            </a:r>
            <a:r>
              <a:rPr lang="en-US" altLang="zh-CN" sz="1400" dirty="0" smtClean="0"/>
              <a:t>A</a:t>
            </a:r>
            <a:r>
              <a:rPr lang="zh-CN" altLang="en-US" sz="1400" dirty="0" smtClean="0"/>
              <a:t>的协方差矩阵</a:t>
            </a:r>
            <a:r>
              <a:rPr lang="en-US" altLang="zh-CN" sz="1400" dirty="0" smtClean="0"/>
              <a:t>C</a:t>
            </a:r>
            <a:r>
              <a:rPr lang="zh-CN" altLang="en-US" sz="1400" dirty="0" smtClean="0"/>
              <a:t>表示如下：</a:t>
            </a:r>
            <a:endParaRPr lang="en-US" altLang="zh-CN" sz="1400" dirty="0" smtClean="0"/>
          </a:p>
          <a:p>
            <a:endParaRPr lang="en-US" altLang="zh-CN" sz="1400" dirty="0" smtClean="0"/>
          </a:p>
          <a:p>
            <a:r>
              <a:rPr lang="en-US" altLang="zh-CN" sz="1400" dirty="0" smtClean="0"/>
              <a:t>			C = 1/20 A</a:t>
            </a:r>
            <a:r>
              <a:rPr lang="en-US" altLang="zh-CN" sz="1400" baseline="30000" dirty="0" smtClean="0"/>
              <a:t>T </a:t>
            </a:r>
            <a:r>
              <a:rPr lang="en-US" altLang="zh-CN" sz="1400" dirty="0" smtClean="0"/>
              <a:t>· A</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r>
              <a:rPr lang="zh-CN" altLang="en-US" sz="1400" dirty="0" smtClean="0"/>
              <a:t>我们希望</a:t>
            </a:r>
            <a:r>
              <a:rPr lang="en-US" altLang="zh-CN" sz="1400" dirty="0" smtClean="0"/>
              <a:t>C</a:t>
            </a:r>
            <a:r>
              <a:rPr lang="zh-CN" altLang="en-US" sz="1400" dirty="0" smtClean="0"/>
              <a:t>的方差尽可能的大，协方差尽可能的小</a:t>
            </a:r>
            <a:r>
              <a:rPr lang="en-US" altLang="zh-CN" sz="1400" dirty="0" smtClean="0"/>
              <a:t>(</a:t>
            </a:r>
            <a:r>
              <a:rPr lang="zh-CN" altLang="en-US" sz="1400" dirty="0" smtClean="0"/>
              <a:t>这里用到了线性代数里的实对称阵必可对角化的知识</a:t>
            </a:r>
            <a:r>
              <a:rPr lang="en-US" altLang="zh-CN" sz="1400" dirty="0" smtClean="0"/>
              <a:t>)</a:t>
            </a:r>
            <a:r>
              <a:rPr lang="zh-CN" altLang="en-US" sz="1400" dirty="0" smtClean="0"/>
              <a:t>：</a:t>
            </a:r>
            <a:endParaRPr lang="en-US" altLang="zh-CN" sz="1400" dirty="0" smtClean="0"/>
          </a:p>
          <a:p>
            <a:endParaRPr lang="en-US" altLang="zh-CN" sz="1400" dirty="0" smtClean="0"/>
          </a:p>
          <a:p>
            <a:r>
              <a:rPr lang="en-US" altLang="zh-CN" sz="1400" dirty="0" smtClean="0"/>
              <a:t>			P · D · P</a:t>
            </a:r>
            <a:r>
              <a:rPr lang="en-US" altLang="zh-CN" sz="1400" baseline="30000" dirty="0" smtClean="0"/>
              <a:t>T</a:t>
            </a:r>
            <a:r>
              <a:rPr lang="en-US" altLang="zh-CN" sz="1400" dirty="0" smtClean="0"/>
              <a:t> = C</a:t>
            </a:r>
          </a:p>
          <a:p>
            <a:endParaRPr lang="en-US" altLang="zh-CN" sz="1400" dirty="0" smtClean="0"/>
          </a:p>
          <a:p>
            <a:r>
              <a:rPr lang="en-US" altLang="zh-CN" sz="1400" dirty="0" smtClean="0"/>
              <a:t>D</a:t>
            </a:r>
            <a:r>
              <a:rPr lang="zh-CN" altLang="en-US" sz="1400" dirty="0" smtClean="0"/>
              <a:t>为</a:t>
            </a:r>
            <a:r>
              <a:rPr lang="en-US" altLang="zh-CN" sz="1400" dirty="0" smtClean="0"/>
              <a:t>C</a:t>
            </a:r>
            <a:r>
              <a:rPr lang="zh-CN" altLang="en-US" sz="1400" dirty="0" smtClean="0"/>
              <a:t>的特征值组成的对角阵，</a:t>
            </a:r>
            <a:r>
              <a:rPr lang="en-US" altLang="zh-CN" sz="1400" dirty="0" smtClean="0"/>
              <a:t>P</a:t>
            </a:r>
            <a:r>
              <a:rPr lang="zh-CN" altLang="en-US" sz="1400" dirty="0" smtClean="0"/>
              <a:t>为特征向量组成的矩阵，最后通过如下公式即可得到降维后的结果</a:t>
            </a:r>
            <a:endParaRPr lang="en-US" altLang="zh-CN" sz="1400" dirty="0" smtClean="0"/>
          </a:p>
          <a:p>
            <a:endParaRPr lang="en-US" altLang="zh-CN" sz="1400" dirty="0" smtClean="0"/>
          </a:p>
          <a:p>
            <a:r>
              <a:rPr lang="en-US" altLang="zh-CN" sz="1400" dirty="0" smtClean="0"/>
              <a:t>			Y = A · P</a:t>
            </a:r>
          </a:p>
          <a:p>
            <a:pPr>
              <a:buFont typeface="Wingdings" pitchFamily="2" charset="2"/>
              <a:buChar char="Ø"/>
            </a:pPr>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34819" name="Picture 3"/>
          <p:cNvPicPr>
            <a:picLocks noChangeAspect="1" noChangeArrowheads="1"/>
          </p:cNvPicPr>
          <p:nvPr/>
        </p:nvPicPr>
        <p:blipFill>
          <a:blip r:embed="rId3" cstate="print"/>
          <a:srcRect/>
          <a:stretch>
            <a:fillRect/>
          </a:stretch>
        </p:blipFill>
        <p:spPr bwMode="auto">
          <a:xfrm>
            <a:off x="2243497" y="2621622"/>
            <a:ext cx="3552825" cy="8858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a:t>
            </a:fld>
            <a:endParaRPr kumimoji="0" lang="zh-CN" dirty="0"/>
          </a:p>
        </p:txBody>
      </p:sp>
      <p:sp>
        <p:nvSpPr>
          <p:cNvPr id="4" name="标题 3"/>
          <p:cNvSpPr>
            <a:spLocks noGrp="1"/>
          </p:cNvSpPr>
          <p:nvPr>
            <p:ph type="title"/>
          </p:nvPr>
        </p:nvSpPr>
        <p:spPr/>
        <p:txBody>
          <a:bodyPr/>
          <a:lstStyle/>
          <a:p>
            <a:r>
              <a:rPr lang="zh-CN" altLang="en-US" dirty="0" smtClean="0"/>
              <a:t>数据挖掘应用领域</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a:t>
            </a:fld>
            <a:endParaRPr lang="en-US" dirty="0"/>
          </a:p>
        </p:txBody>
      </p:sp>
      <p:sp>
        <p:nvSpPr>
          <p:cNvPr id="7" name="内容占位符 2"/>
          <p:cNvSpPr>
            <a:spLocks noGrp="1"/>
          </p:cNvSpPr>
          <p:nvPr>
            <p:ph sz="quarter" idx="13"/>
          </p:nvPr>
        </p:nvSpPr>
        <p:spPr>
          <a:xfrm>
            <a:off x="685800" y="1156884"/>
            <a:ext cx="7867290" cy="4086200"/>
          </a:xfrm>
        </p:spPr>
        <p:txBody>
          <a:bodyPr>
            <a:noAutofit/>
          </a:bodyPr>
          <a:lstStyle/>
          <a:p>
            <a:r>
              <a:rPr lang="zh-CN" altLang="en-US" sz="2800" dirty="0" smtClean="0">
                <a:latin typeface="华文楷体" pitchFamily="2" charset="-122"/>
                <a:ea typeface="华文楷体" pitchFamily="2" charset="-122"/>
              </a:rPr>
              <a:t>零售（销售预测）</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安全（网络行为态势感知）</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智慧城市（城市规划）</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国防军事（情报分析）</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公安、国安（社交行为分析）</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网络运维（日志关联）</a:t>
            </a:r>
            <a:endParaRPr lang="en-US" altLang="zh-CN" sz="2800" dirty="0" smtClean="0">
              <a:latin typeface="华文楷体" pitchFamily="2" charset="-122"/>
              <a:ea typeface="华文楷体" pitchFamily="2" charset="-122"/>
            </a:endParaRPr>
          </a:p>
          <a:p>
            <a:r>
              <a:rPr lang="zh-CN" altLang="en-US" sz="2800" dirty="0" smtClean="0">
                <a:latin typeface="华文楷体" pitchFamily="2" charset="-122"/>
                <a:ea typeface="华文楷体" pitchFamily="2" charset="-122"/>
              </a:rPr>
              <a:t>银行（客户欺诈）</a:t>
            </a:r>
            <a:endParaRPr lang="en-US" altLang="zh-CN" sz="2800" dirty="0" smtClean="0">
              <a:latin typeface="华文楷体" pitchFamily="2" charset="-122"/>
              <a:ea typeface="华文楷体" pitchFamily="2" charset="-122"/>
            </a:endParaRPr>
          </a:p>
          <a:p>
            <a:r>
              <a:rPr lang="en-US" altLang="zh-CN" sz="2800" dirty="0" smtClean="0">
                <a:latin typeface="华文楷体" pitchFamily="2" charset="-122"/>
                <a:ea typeface="华文楷体" pitchFamily="2" charset="-122"/>
              </a:rPr>
              <a:t>… …</a:t>
            </a:r>
          </a:p>
        </p:txBody>
      </p:sp>
    </p:spTree>
    <p:extLst>
      <p:ext uri="{BB962C8B-B14F-4D97-AF65-F5344CB8AC3E}">
        <p14:creationId xmlns:p14="http://schemas.microsoft.com/office/powerpoint/2010/main" val="202828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1600438"/>
          </a:xfrm>
          <a:prstGeom prst="rect">
            <a:avLst/>
          </a:prstGeom>
          <a:noFill/>
        </p:spPr>
        <p:txBody>
          <a:bodyPr wrap="square" rtlCol="0">
            <a:spAutoFit/>
          </a:bodyPr>
          <a:lstStyle/>
          <a:p>
            <a:r>
              <a:rPr lang="en-US" altLang="zh-CN" sz="1400" dirty="0" smtClean="0"/>
              <a:t>2.</a:t>
            </a:r>
            <a:r>
              <a:rPr lang="zh-CN" altLang="en-US" sz="1400" dirty="0" smtClean="0"/>
              <a:t>奇异值分解</a:t>
            </a:r>
            <a:r>
              <a:rPr lang="en-US" altLang="zh-CN" sz="1400" dirty="0" smtClean="0"/>
              <a:t>SVD</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7" name="Picture 3"/>
          <p:cNvPicPr>
            <a:picLocks noChangeAspect="1" noChangeArrowheads="1"/>
          </p:cNvPicPr>
          <p:nvPr/>
        </p:nvPicPr>
        <p:blipFill>
          <a:blip r:embed="rId4" cstate="print"/>
          <a:srcRect/>
          <a:stretch>
            <a:fillRect/>
          </a:stretch>
        </p:blipFill>
        <p:spPr bwMode="auto">
          <a:xfrm>
            <a:off x="4417712" y="1767907"/>
            <a:ext cx="3863716" cy="1635873"/>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765175" y="2133900"/>
          <a:ext cx="3205163" cy="747713"/>
        </p:xfrm>
        <a:graphic>
          <a:graphicData uri="http://schemas.openxmlformats.org/presentationml/2006/ole">
            <mc:AlternateContent xmlns:mc="http://schemas.openxmlformats.org/markup-compatibility/2006">
              <mc:Choice xmlns:v="urn:schemas-microsoft-com:vml" Requires="v">
                <p:oleObj spid="_x0000_s73001" name="Equation" r:id="rId5" imgW="1676160" imgH="393480" progId="">
                  <p:embed/>
                </p:oleObj>
              </mc:Choice>
              <mc:Fallback>
                <p:oleObj name="Equation" r:id="rId5" imgW="1676160" imgH="39348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5" y="2133900"/>
                        <a:ext cx="3205163"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pic>
        <p:nvPicPr>
          <p:cNvPr id="168963" name="Picture 3"/>
          <p:cNvPicPr>
            <a:picLocks noChangeAspect="1" noChangeArrowheads="1"/>
          </p:cNvPicPr>
          <p:nvPr/>
        </p:nvPicPr>
        <p:blipFill>
          <a:blip r:embed="rId2" cstate="print"/>
          <a:srcRect/>
          <a:stretch>
            <a:fillRect/>
          </a:stretch>
        </p:blipFill>
        <p:spPr bwMode="auto">
          <a:xfrm>
            <a:off x="1113632" y="2525487"/>
            <a:ext cx="2450408" cy="1911885"/>
          </a:xfrm>
          <a:prstGeom prst="rect">
            <a:avLst/>
          </a:prstGeom>
          <a:noFill/>
          <a:ln w="9525">
            <a:noFill/>
            <a:miter lim="800000"/>
            <a:headEnd/>
            <a:tailEnd/>
          </a:ln>
        </p:spPr>
      </p:pic>
      <p:pic>
        <p:nvPicPr>
          <p:cNvPr id="168964" name="Picture 4"/>
          <p:cNvPicPr>
            <a:picLocks noChangeAspect="1" noChangeArrowheads="1"/>
          </p:cNvPicPr>
          <p:nvPr/>
        </p:nvPicPr>
        <p:blipFill>
          <a:blip r:embed="rId3" cstate="print"/>
          <a:srcRect/>
          <a:stretch>
            <a:fillRect/>
          </a:stretch>
        </p:blipFill>
        <p:spPr bwMode="auto">
          <a:xfrm>
            <a:off x="4615850" y="2460608"/>
            <a:ext cx="3656163" cy="197676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分词算法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8" name="TextBox 7"/>
          <p:cNvSpPr txBox="1"/>
          <p:nvPr/>
        </p:nvSpPr>
        <p:spPr>
          <a:xfrm>
            <a:off x="481263" y="1337911"/>
            <a:ext cx="8290218" cy="369332"/>
          </a:xfrm>
          <a:prstGeom prst="rect">
            <a:avLst/>
          </a:prstGeom>
          <a:noFill/>
        </p:spPr>
        <p:txBody>
          <a:bodyPr wrap="none" rtlCol="0">
            <a:spAutoFit/>
          </a:bodyPr>
          <a:lstStyle/>
          <a:p>
            <a:r>
              <a:rPr lang="zh-CN" altLang="en-US" dirty="0" smtClean="0"/>
              <a:t>中文分词</a:t>
            </a:r>
            <a:r>
              <a:rPr lang="en-US" altLang="zh-CN" dirty="0" smtClean="0"/>
              <a:t>(Chinese Word Segmentation) </a:t>
            </a:r>
            <a:r>
              <a:rPr lang="zh-CN" altLang="en-US" dirty="0" smtClean="0"/>
              <a:t>：将一个汉字序列切分成一个一个单独的词</a:t>
            </a:r>
            <a:endParaRPr lang="zh-CN" altLang="en-US" dirty="0"/>
          </a:p>
        </p:txBody>
      </p:sp>
      <p:pic>
        <p:nvPicPr>
          <p:cNvPr id="169986" name="Picture 2"/>
          <p:cNvPicPr>
            <a:picLocks noChangeAspect="1" noChangeArrowheads="1"/>
          </p:cNvPicPr>
          <p:nvPr/>
        </p:nvPicPr>
        <p:blipFill>
          <a:blip r:embed="rId3" cstate="print"/>
          <a:srcRect/>
          <a:stretch>
            <a:fillRect/>
          </a:stretch>
        </p:blipFill>
        <p:spPr bwMode="auto">
          <a:xfrm>
            <a:off x="625475" y="2046200"/>
            <a:ext cx="7893050" cy="19113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4" name="Rectangle 3"/>
          <p:cNvSpPr>
            <a:spLocks noGrp="1"/>
          </p:cNvSpPr>
          <p:nvPr>
            <p:ph type="title"/>
          </p:nvPr>
        </p:nvSpPr>
        <p:spPr>
          <a:xfrm>
            <a:off x="3122668" y="1293832"/>
            <a:ext cx="3403104" cy="1686159"/>
          </a:xfrm>
        </p:spPr>
        <p:txBody>
          <a:bodyPr>
            <a:noAutofit/>
          </a:bodyPr>
          <a:lstStyle>
            <a:extLst/>
          </a:lstStyle>
          <a:p>
            <a:pPr algn="ctr"/>
            <a:r>
              <a:rPr lang="zh-CN" altLang="en-US" sz="4400" b="1" dirty="0" smtClean="0">
                <a:solidFill>
                  <a:schemeClr val="tx1"/>
                </a:solidFill>
                <a:effectLst/>
                <a:latin typeface="微软雅黑" pitchFamily="34" charset="-122"/>
                <a:ea typeface="微软雅黑" pitchFamily="34" charset="-122"/>
              </a:rPr>
              <a:t>谢 谢！</a:t>
            </a:r>
            <a:r>
              <a:rPr lang="en-US" altLang="zh-CN" sz="4400" b="1" dirty="0" smtClean="0">
                <a:solidFill>
                  <a:schemeClr val="tx1"/>
                </a:solidFill>
                <a:effectLst/>
                <a:latin typeface="微软雅黑" pitchFamily="34" charset="-122"/>
                <a:ea typeface="微软雅黑" pitchFamily="34" charset="-122"/>
              </a:rPr>
              <a:t/>
            </a:r>
            <a:br>
              <a:rPr lang="en-US" altLang="zh-CN" sz="4400" b="1" dirty="0" smtClean="0">
                <a:solidFill>
                  <a:schemeClr val="tx1"/>
                </a:solidFill>
                <a:effectLst/>
                <a:latin typeface="微软雅黑" pitchFamily="34" charset="-122"/>
                <a:ea typeface="微软雅黑" pitchFamily="34" charset="-122"/>
              </a:rPr>
            </a:br>
            <a:endParaRPr lang="zh-CN" sz="4400" b="1" dirty="0">
              <a:solidFill>
                <a:schemeClr val="tx1"/>
              </a:solidFill>
              <a:effectLst/>
              <a:latin typeface="微软雅黑" pitchFamily="34" charset="-122"/>
              <a:ea typeface="微软雅黑" pitchFamily="34" charset="-122"/>
            </a:endParaRPr>
          </a:p>
        </p:txBody>
      </p:sp>
      <p:sp>
        <p:nvSpPr>
          <p:cNvPr id="6" name="副标题 5"/>
          <p:cNvSpPr>
            <a:spLocks noGrp="1"/>
          </p:cNvSpPr>
          <p:nvPr>
            <p:ph type="subTitle" idx="1"/>
          </p:nvPr>
        </p:nvSpPr>
        <p:spPr>
          <a:xfrm>
            <a:off x="2411760" y="5087541"/>
            <a:ext cx="6732240" cy="571500"/>
          </a:xfrm>
        </p:spPr>
        <p:txBody>
          <a:bodyPr>
            <a:normAutofit fontScale="70000" lnSpcReduction="20000"/>
          </a:bodyPr>
          <a:lstStyle/>
          <a:p>
            <a:endParaRPr lang="en-US" altLang="zh-CN" sz="2000" b="1" dirty="0" smtClean="0"/>
          </a:p>
          <a:p>
            <a:r>
              <a:rPr lang="zh-CN" altLang="en-US" sz="2000" b="1" dirty="0" smtClean="0"/>
              <a:t>                                                                                                   </a:t>
            </a:r>
            <a:r>
              <a:rPr lang="en-US" altLang="zh-CN" sz="2200" b="1" dirty="0" smtClean="0">
                <a:latin typeface="微软雅黑" pitchFamily="34" charset="-122"/>
                <a:ea typeface="微软雅黑" pitchFamily="34" charset="-122"/>
              </a:rPr>
              <a:t>2018</a:t>
            </a:r>
            <a:r>
              <a:rPr lang="zh-CN" altLang="en-US" sz="2200" b="1" dirty="0" smtClean="0">
                <a:latin typeface="微软雅黑" pitchFamily="34" charset="-122"/>
                <a:ea typeface="微软雅黑" pitchFamily="34" charset="-122"/>
              </a:rPr>
              <a:t>年</a:t>
            </a:r>
            <a:endParaRPr lang="zh-CN" altLang="zh-CN" sz="2200" b="1" dirty="0" smtClean="0">
              <a:latin typeface="微软雅黑" pitchFamily="34" charset="-122"/>
              <a:ea typeface="微软雅黑" pitchFamily="34" charset="-122"/>
            </a:endParaRPr>
          </a:p>
          <a:p>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9</a:t>
            </a:fld>
            <a:endParaRPr kumimoji="0" lang="zh-CN" dirty="0"/>
          </a:p>
        </p:txBody>
      </p:sp>
      <p:sp>
        <p:nvSpPr>
          <p:cNvPr id="4" name="标题 3"/>
          <p:cNvSpPr>
            <a:spLocks noGrp="1"/>
          </p:cNvSpPr>
          <p:nvPr>
            <p:ph type="title"/>
          </p:nvPr>
        </p:nvSpPr>
        <p:spPr/>
        <p:txBody>
          <a:bodyPr/>
          <a:lstStyle/>
          <a:p>
            <a:r>
              <a:rPr lang="zh-CN" altLang="en-US" dirty="0"/>
              <a:t>国防</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9</a:t>
            </a:fld>
            <a:endParaRPr lang="en-US" dirty="0"/>
          </a:p>
        </p:txBody>
      </p:sp>
      <p:sp>
        <p:nvSpPr>
          <p:cNvPr id="7" name="内容占位符 2"/>
          <p:cNvSpPr>
            <a:spLocks noGrp="1"/>
          </p:cNvSpPr>
          <p:nvPr>
            <p:ph sz="quarter" idx="13"/>
          </p:nvPr>
        </p:nvSpPr>
        <p:spPr>
          <a:xfrm>
            <a:off x="685800" y="1156884"/>
            <a:ext cx="7867290" cy="4086200"/>
          </a:xfrm>
        </p:spPr>
        <p:txBody>
          <a:bodyPr>
            <a:noAutofit/>
          </a:bodyPr>
          <a:lstStyle/>
          <a:p>
            <a:r>
              <a:rPr lang="zh-CN" altLang="en-US" sz="2800" dirty="0" smtClean="0"/>
              <a:t>反恐问题迫在眉睫，虽然美国中情局（</a:t>
            </a:r>
            <a:r>
              <a:rPr lang="en-US" altLang="zh-CN" sz="2800" dirty="0" smtClean="0"/>
              <a:t>CIA</a:t>
            </a:r>
            <a:r>
              <a:rPr lang="zh-CN" altLang="en-US" sz="2800" dirty="0" smtClean="0"/>
              <a:t>）和美国联邦调查局（</a:t>
            </a:r>
            <a:r>
              <a:rPr lang="en-US" altLang="zh-CN" sz="2800" dirty="0" smtClean="0"/>
              <a:t>FBI</a:t>
            </a:r>
            <a:r>
              <a:rPr lang="zh-CN" altLang="en-US" sz="2800" dirty="0" smtClean="0"/>
              <a:t>）等掌控的数据库成千上万，但他们没办法从海量数据中快速构建联系，及时找出最关键的线索，提前应对潜在的恐怖袭击</a:t>
            </a:r>
            <a:endParaRPr lang="en-US" altLang="zh-CN" sz="2800" dirty="0" smtClean="0"/>
          </a:p>
          <a:p>
            <a:r>
              <a:rPr lang="zh-CN" altLang="en-US" sz="2800" dirty="0" smtClean="0"/>
              <a:t>信息</a:t>
            </a:r>
            <a:r>
              <a:rPr lang="zh-CN" altLang="en-US" sz="2800" dirty="0"/>
              <a:t>大爆炸使得五角大楼不得不将目光聚焦高科技硅谷，以打击反</a:t>
            </a:r>
            <a:r>
              <a:rPr lang="zh-CN" altLang="en-US" sz="2800" dirty="0" smtClean="0"/>
              <a:t>恐</a:t>
            </a:r>
            <a:endParaRPr lang="en-US" altLang="zh-CN" sz="2800" dirty="0" smtClean="0"/>
          </a:p>
          <a:p>
            <a:r>
              <a:rPr lang="zh-CN" altLang="en-US" sz="2800" dirty="0" smtClean="0"/>
              <a:t>美国</a:t>
            </a:r>
            <a:r>
              <a:rPr lang="zh-CN" altLang="en-US" sz="2800" dirty="0"/>
              <a:t>政府追捕本拉登行动中，</a:t>
            </a:r>
            <a:r>
              <a:rPr lang="en-US" altLang="zh-CN" sz="2800" dirty="0" err="1"/>
              <a:t>Palantir</a:t>
            </a:r>
            <a:r>
              <a:rPr lang="zh-CN" altLang="en-US" sz="2800" dirty="0"/>
              <a:t>扮演了重要的情报分析的角色</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3369372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9687</Words>
  <Application>Microsoft Office PowerPoint</Application>
  <PresentationFormat>全屏显示(16:10)</PresentationFormat>
  <Paragraphs>1050</Paragraphs>
  <Slides>83</Slides>
  <Notes>73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98" baseType="lpstr">
      <vt:lpstr>黑体</vt:lpstr>
      <vt:lpstr>华文仿宋</vt:lpstr>
      <vt:lpstr>华文楷体</vt:lpstr>
      <vt:lpstr>宋体</vt:lpstr>
      <vt:lpstr>微软雅黑</vt:lpstr>
      <vt:lpstr>Arial</vt:lpstr>
      <vt:lpstr>Calibri</vt:lpstr>
      <vt:lpstr>Cambria Math</vt:lpstr>
      <vt:lpstr>Times New Roman</vt:lpstr>
      <vt:lpstr>Tw Cen MT</vt:lpstr>
      <vt:lpstr>Wingdings</vt:lpstr>
      <vt:lpstr>Wingdings 2</vt:lpstr>
      <vt:lpstr>WidescreenPresentation</vt:lpstr>
      <vt:lpstr>BMP 图像</vt:lpstr>
      <vt:lpstr>Equation</vt:lpstr>
      <vt:lpstr>PowerPoint 演示文稿</vt:lpstr>
      <vt:lpstr>PowerPoint 演示文稿</vt:lpstr>
      <vt:lpstr>为什么进行数据挖掘？业务观点</vt:lpstr>
      <vt:lpstr>为什么进行数据挖掘？技术观点</vt:lpstr>
      <vt:lpstr>数据挖掘（Data Mining）的定义</vt:lpstr>
      <vt:lpstr>数据挖掘（Data Mining）的定义</vt:lpstr>
      <vt:lpstr>PowerPoint 演示文稿</vt:lpstr>
      <vt:lpstr>数据挖掘应用领域</vt:lpstr>
      <vt:lpstr>国防</vt:lpstr>
      <vt:lpstr>智慧交通</vt:lpstr>
      <vt:lpstr>智慧交通</vt:lpstr>
      <vt:lpstr>网络安全态势感知</vt:lpstr>
      <vt:lpstr>网络运维</vt:lpstr>
      <vt:lpstr>PowerPoint 演示文稿</vt:lpstr>
      <vt:lpstr>数据挖掘的通用方法论</vt:lpstr>
      <vt:lpstr>数据挖掘过程（以商业应用为例）</vt:lpstr>
      <vt:lpstr>商业理解（Business Understanding）</vt:lpstr>
      <vt:lpstr>数据理解（Data Understanding）</vt:lpstr>
      <vt:lpstr>数据准备（Data Preparation）</vt:lpstr>
      <vt:lpstr>建立模型（Modeling）</vt:lpstr>
      <vt:lpstr>模型评估（Evaluation）</vt:lpstr>
      <vt:lpstr>结果发布（Deployment）</vt:lpstr>
      <vt:lpstr>数据挖掘的通用过程</vt:lpstr>
      <vt:lpstr>平台算子与大数据应用</vt:lpstr>
      <vt:lpstr>基础算子分类</vt:lpstr>
      <vt:lpstr>平台基础算子——数据源算子</vt:lpstr>
      <vt:lpstr>平台基础算子——数据处理算子</vt:lpstr>
      <vt:lpstr>平台基础算子——数据挖掘算子</vt:lpstr>
      <vt:lpstr>平台基础算子——图元算子</vt:lpstr>
      <vt:lpstr>PowerPoint 演示文稿</vt:lpstr>
      <vt:lpstr>为什么需要数据预处理</vt:lpstr>
      <vt:lpstr>为什么需要数据预处理</vt:lpstr>
      <vt:lpstr>数据处理</vt:lpstr>
      <vt:lpstr>数据清洗</vt:lpstr>
      <vt:lpstr>数据清洗</vt:lpstr>
      <vt:lpstr>数据集成</vt:lpstr>
      <vt:lpstr>数据规约</vt:lpstr>
      <vt:lpstr>数据规约</vt:lpstr>
      <vt:lpstr>数据变换</vt:lpstr>
      <vt:lpstr>PowerPoint 演示文稿</vt:lpstr>
      <vt:lpstr>数据挖掘</vt:lpstr>
      <vt:lpstr>有监督学习</vt:lpstr>
      <vt:lpstr>无监督学习</vt:lpstr>
      <vt:lpstr>相似度计算 - 样本间的距离</vt:lpstr>
      <vt:lpstr>监督学习 – 分类和预测</vt:lpstr>
      <vt:lpstr>监督学习 – 分析流开发</vt:lpstr>
      <vt:lpstr>监督学习 – k邻近算法</vt:lpstr>
      <vt:lpstr>监督学习 – 朴素贝叶斯分类器</vt:lpstr>
      <vt:lpstr>监督学习 – 感知机，SVM – 分类问题</vt:lpstr>
      <vt:lpstr>监督学习 – 感知机，SVM</vt:lpstr>
      <vt:lpstr>监督学习 – 决策树系列</vt:lpstr>
      <vt:lpstr>监督学习 – 决策树系列</vt:lpstr>
      <vt:lpstr>监督学习 – 决策树系列</vt:lpstr>
      <vt:lpstr>监督学习 – 线性回归，岭回归，Lasso回归</vt:lpstr>
      <vt:lpstr>监督学习 – 线性回归，岭回归，Lasso回归</vt:lpstr>
      <vt:lpstr>监督学习 – 等渗回归 isotonic regression</vt:lpstr>
      <vt:lpstr>监督学习 – 逻辑回归</vt:lpstr>
      <vt:lpstr>监督学习 – 神经网络</vt:lpstr>
      <vt:lpstr>监督学习 – 神经网络</vt:lpstr>
      <vt:lpstr>监督学习 – 卷积神经网络</vt:lpstr>
      <vt:lpstr>监督学习 –神经网络系列</vt:lpstr>
      <vt:lpstr>监督学习 –神经网络系列</vt:lpstr>
      <vt:lpstr>监督学习 –神经网络系列</vt:lpstr>
      <vt:lpstr>监督学习 –神经网络系列</vt:lpstr>
      <vt:lpstr>监督学习 –协同过滤算法</vt:lpstr>
      <vt:lpstr>监督学习 –粗糙集</vt:lpstr>
      <vt:lpstr>无监督学习 – 分析流开发</vt:lpstr>
      <vt:lpstr>无监督学习 – 聚类算法Kmeans系列</vt:lpstr>
      <vt:lpstr>无监督学习 – KMeans</vt:lpstr>
      <vt:lpstr>无监督学习 – DBSCAN</vt:lpstr>
      <vt:lpstr>无监督学习 – 高斯混合模型GMM</vt:lpstr>
      <vt:lpstr>无监督学习 – 高斯混合模型GMM</vt:lpstr>
      <vt:lpstr>无监督学习 – 模糊C均值聚类</vt:lpstr>
      <vt:lpstr>无监督学习 – Louvain社区发现算法</vt:lpstr>
      <vt:lpstr>无监督学习 – 其他聚类算法</vt:lpstr>
      <vt:lpstr>无监督学习 – 聚类算法</vt:lpstr>
      <vt:lpstr>无监督学习 – 频繁项集与关联规则</vt:lpstr>
      <vt:lpstr>无监督学习 – 频繁项集与关联规则</vt:lpstr>
      <vt:lpstr>无监督学习 – 降维算法</vt:lpstr>
      <vt:lpstr>无监督学习 – 降维算法</vt:lpstr>
      <vt:lpstr>其他算法 – 时间序列分析</vt:lpstr>
      <vt:lpstr>其他算法 – 分词算法</vt:lpstr>
      <vt:lpstr>谢 谢！ </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2016-04-04T12:02:38Z</cp:lastPrinted>
  <dcterms:created xsi:type="dcterms:W3CDTF">2016-04-04T12:02:38Z</dcterms:created>
  <dcterms:modified xsi:type="dcterms:W3CDTF">2018-08-09T10:04:47Z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VPID_ALTERNATENAMES">
    <vt:lpwstr/>
  </property>
  <property fmtid="{D5CDD505-2E9C-101B-9397-08002B2CF9AE}" pid="3" name="BuildNumberCreated">
    <vt:i4>1006703301</vt:i4>
  </property>
  <property fmtid="{D5CDD505-2E9C-101B-9397-08002B2CF9AE}" pid="4" name="BuildNumberEdited">
    <vt:i4>1006768951</vt:i4>
  </property>
  <property fmtid="{D5CDD505-2E9C-101B-9397-08002B2CF9AE}" pid="5" name="IsMetric">
    <vt:bool>true</vt:bool>
  </property>
  <property fmtid="{D5CDD505-2E9C-101B-9397-08002B2CF9AE}" pid="6" name="TimeEdited">
    <vt:filetime>2017-04-12T02:41:48Z</vt:filetime>
  </property>
</Properties>
</file>